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notesSlides/notesSlide2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9" r:id="rId3"/>
    <p:sldMasterId id="2147483711" r:id="rId4"/>
    <p:sldMasterId id="2147483723" r:id="rId5"/>
    <p:sldMasterId id="2147483737" r:id="rId6"/>
    <p:sldMasterId id="2147483750" r:id="rId7"/>
    <p:sldMasterId id="2147483764" r:id="rId8"/>
    <p:sldMasterId id="2147483777" r:id="rId9"/>
    <p:sldMasterId id="2147483790" r:id="rId10"/>
    <p:sldMasterId id="2147483804" r:id="rId11"/>
  </p:sldMasterIdLst>
  <p:notesMasterIdLst>
    <p:notesMasterId r:id="rId72"/>
  </p:notesMasterIdLst>
  <p:handoutMasterIdLst>
    <p:handoutMasterId r:id="rId73"/>
  </p:handoutMasterIdLst>
  <p:sldIdLst>
    <p:sldId id="273" r:id="rId12"/>
    <p:sldId id="324" r:id="rId13"/>
    <p:sldId id="308" r:id="rId14"/>
    <p:sldId id="309" r:id="rId15"/>
    <p:sldId id="291" r:id="rId16"/>
    <p:sldId id="356" r:id="rId17"/>
    <p:sldId id="300" r:id="rId18"/>
    <p:sldId id="310" r:id="rId19"/>
    <p:sldId id="276" r:id="rId20"/>
    <p:sldId id="303" r:id="rId21"/>
    <p:sldId id="337" r:id="rId22"/>
    <p:sldId id="338" r:id="rId23"/>
    <p:sldId id="339" r:id="rId24"/>
    <p:sldId id="340" r:id="rId25"/>
    <p:sldId id="341" r:id="rId26"/>
    <p:sldId id="355" r:id="rId27"/>
    <p:sldId id="342" r:id="rId28"/>
    <p:sldId id="343" r:id="rId29"/>
    <p:sldId id="345" r:id="rId30"/>
    <p:sldId id="346" r:id="rId31"/>
    <p:sldId id="348" r:id="rId32"/>
    <p:sldId id="350" r:id="rId33"/>
    <p:sldId id="335" r:id="rId34"/>
    <p:sldId id="354" r:id="rId35"/>
    <p:sldId id="301" r:id="rId36"/>
    <p:sldId id="352" r:id="rId37"/>
    <p:sldId id="351" r:id="rId38"/>
    <p:sldId id="277" r:id="rId39"/>
    <p:sldId id="349" r:id="rId40"/>
    <p:sldId id="353" r:id="rId41"/>
    <p:sldId id="280" r:id="rId42"/>
    <p:sldId id="263" r:id="rId43"/>
    <p:sldId id="266" r:id="rId44"/>
    <p:sldId id="268" r:id="rId45"/>
    <p:sldId id="270" r:id="rId46"/>
    <p:sldId id="271" r:id="rId47"/>
    <p:sldId id="258" r:id="rId48"/>
    <p:sldId id="259" r:id="rId49"/>
    <p:sldId id="326" r:id="rId50"/>
    <p:sldId id="312" r:id="rId51"/>
    <p:sldId id="313" r:id="rId52"/>
    <p:sldId id="325" r:id="rId53"/>
    <p:sldId id="333" r:id="rId54"/>
    <p:sldId id="293" r:id="rId55"/>
    <p:sldId id="287" r:id="rId56"/>
    <p:sldId id="294" r:id="rId57"/>
    <p:sldId id="334" r:id="rId58"/>
    <p:sldId id="295" r:id="rId59"/>
    <p:sldId id="290" r:id="rId60"/>
    <p:sldId id="272" r:id="rId61"/>
    <p:sldId id="296" r:id="rId62"/>
    <p:sldId id="297" r:id="rId63"/>
    <p:sldId id="298" r:id="rId64"/>
    <p:sldId id="327" r:id="rId65"/>
    <p:sldId id="328" r:id="rId66"/>
    <p:sldId id="330" r:id="rId67"/>
    <p:sldId id="336" r:id="rId68"/>
    <p:sldId id="331" r:id="rId69"/>
    <p:sldId id="332" r:id="rId70"/>
    <p:sldId id="262" r:id="rId7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130" autoAdjust="0"/>
  </p:normalViewPr>
  <p:slideViewPr>
    <p:cSldViewPr>
      <p:cViewPr varScale="1">
        <p:scale>
          <a:sx n="71" d="100"/>
          <a:sy n="71" d="100"/>
        </p:scale>
        <p:origin x="-278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158107\AppData\Local\Microsoft\Windows\Temporary%20Internet%20Files\Content.Outlook\HBQALXTM\depression%20screening%20chart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S158107\AppData\Local\Microsoft\Windows\Temporary%20Internet%20Files\Content.Outlook\07SABXKJ\PS001-Screening%20Report%20denton.rdl.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charlottecarito:Downloads:depression%20screening%20chart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S158107\AppData\Local\Microsoft\Windows\Temporary%20Internet%20Files\Content.Outlook\07SABXKJ\PS001-Screening%20Report%20denton.rdl.xls"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1" Type="http://schemas.openxmlformats.org/officeDocument/2006/relationships/oleObject" Target="NO%20NAME:1.%20VS6%20HHSC%20visit:depression%20screening%20charts%2020150524.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158107\AppData\Local\Microsoft\Windows\Temporary%20Internet%20Files\Content.Outlook\HBQALXTM\depression%20screening%20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O%20NAME:1.%20VS6%20HHSC%20visit:depression%20screening%20charts%202015052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charlottecarito:Downloads:MONTHLY%20REPOR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158107\AppData\Local\Microsoft\Windows\Temporary%20Internet%20Files\Content.Outlook\HBQALXTM\depression%20screening%20char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NO%20NAME:Learning%20collaborative:Copy%20of%20treatment%20option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158107\AppData\Local\Microsoft\Windows\Temporary%20Internet%20Files\Content.Outlook\HBQALXTM\depression%20screening%20charts.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'screening data total'!$C$36</c:f>
              <c:strCache>
                <c:ptCount val="1"/>
                <c:pt idx="0">
                  <c:v>Total number of patients screened for depression (August 21, 2014-May 20, 2015)</c:v>
                </c:pt>
              </c:strCache>
            </c:strRef>
          </c:tx>
          <c:invertIfNegative val="0"/>
          <c:val>
            <c:numRef>
              <c:f>'screening data total'!$D$36</c:f>
              <c:numCache>
                <c:formatCode>General</c:formatCode>
                <c:ptCount val="1"/>
                <c:pt idx="0">
                  <c:v>7689</c:v>
                </c:pt>
              </c:numCache>
            </c:numRef>
          </c:val>
        </c:ser>
        <c:dLbls>
          <c:showLegendKey val="0"/>
          <c:showVal val="0"/>
          <c:showCatName val="0"/>
          <c:showSerName val="0"/>
          <c:showPercent val="0"/>
          <c:showBubbleSize val="0"/>
        </c:dLbls>
        <c:gapWidth val="150"/>
        <c:axId val="122478592"/>
        <c:axId val="122480128"/>
      </c:barChart>
      <c:catAx>
        <c:axId val="122478592"/>
        <c:scaling>
          <c:orientation val="minMax"/>
        </c:scaling>
        <c:delete val="1"/>
        <c:axPos val="b"/>
        <c:majorTickMark val="none"/>
        <c:minorTickMark val="none"/>
        <c:tickLblPos val="none"/>
        <c:crossAx val="122480128"/>
        <c:crosses val="autoZero"/>
        <c:auto val="1"/>
        <c:lblAlgn val="ctr"/>
        <c:lblOffset val="100"/>
        <c:noMultiLvlLbl val="0"/>
      </c:catAx>
      <c:valAx>
        <c:axId val="122480128"/>
        <c:scaling>
          <c:orientation val="minMax"/>
        </c:scaling>
        <c:delete val="0"/>
        <c:axPos val="l"/>
        <c:majorGridlines/>
        <c:numFmt formatCode="General" sourceLinked="1"/>
        <c:majorTickMark val="none"/>
        <c:minorTickMark val="none"/>
        <c:tickLblPos val="nextTo"/>
        <c:crossAx val="122478592"/>
        <c:crosses val="autoZero"/>
        <c:crossBetween val="between"/>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txPr>
              <a:bodyPr/>
              <a:lstStyle/>
              <a:p>
                <a:pPr>
                  <a:defRPr sz="3200"/>
                </a:pPr>
                <a:endParaRPr lang="en-US"/>
              </a:p>
            </c:txPr>
            <c:showLegendKey val="0"/>
            <c:showVal val="0"/>
            <c:showCatName val="0"/>
            <c:showSerName val="0"/>
            <c:showPercent val="1"/>
            <c:showBubbleSize val="0"/>
            <c:showLeaderLines val="1"/>
          </c:dLbls>
          <c:cat>
            <c:strRef>
              <c:f>'DMC- DO total'!$B$9:$C$9</c:f>
              <c:strCache>
                <c:ptCount val="2"/>
                <c:pt idx="0">
                  <c:v>Patients with a Negative PHQ-9 Score</c:v>
                </c:pt>
                <c:pt idx="1">
                  <c:v>Patients with a Positive PHQ-9 Score</c:v>
                </c:pt>
              </c:strCache>
            </c:strRef>
          </c:cat>
          <c:val>
            <c:numRef>
              <c:f>'DMC- DO total'!$B$10:$C$10</c:f>
              <c:numCache>
                <c:formatCode>0%</c:formatCode>
                <c:ptCount val="2"/>
                <c:pt idx="0">
                  <c:v>0.76585598474010497</c:v>
                </c:pt>
                <c:pt idx="1">
                  <c:v>0.23</c:v>
                </c:pt>
              </c:numCache>
            </c:numRef>
          </c:val>
        </c:ser>
        <c:dLbls>
          <c:showLegendKey val="0"/>
          <c:showVal val="0"/>
          <c:showCatName val="0"/>
          <c:showSerName val="0"/>
          <c:showPercent val="1"/>
          <c:showBubbleSize val="0"/>
          <c:showLeaderLines val="1"/>
        </c:dLbls>
        <c:firstSliceAng val="0"/>
      </c:pieChart>
    </c:plotArea>
    <c:legend>
      <c:legendPos val="t"/>
      <c:layout/>
      <c:overlay val="0"/>
      <c:txPr>
        <a:bodyPr/>
        <a:lstStyle/>
        <a:p>
          <a:pPr>
            <a:defRPr sz="1800"/>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4617633023145"/>
          <c:y val="0.13359427826432799"/>
          <c:w val="0.39364367096158398"/>
          <c:h val="0.77771322083336403"/>
        </c:manualLayout>
      </c:layout>
      <c:pieChart>
        <c:varyColors val="1"/>
        <c:dLbls>
          <c:showLegendKey val="0"/>
          <c:showVal val="0"/>
          <c:showCatName val="0"/>
          <c:showSerName val="0"/>
          <c:showPercent val="1"/>
          <c:showBubbleSize val="0"/>
          <c:showLeaderLines val="1"/>
        </c:dLbls>
        <c:firstSliceAng val="0"/>
      </c:pieChart>
    </c:plotArea>
    <c:legend>
      <c:legendPos val="r"/>
      <c:layout>
        <c:manualLayout>
          <c:xMode val="edge"/>
          <c:yMode val="edge"/>
          <c:x val="0.57954545454545603"/>
          <c:y val="9.2769311226180901E-2"/>
          <c:w val="0.34090909090909099"/>
          <c:h val="0.21577071808961201"/>
        </c:manualLayout>
      </c:layout>
      <c:overlay val="0"/>
    </c:legend>
    <c:plotVisOnly val="1"/>
    <c:dispBlanksAs val="zero"/>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07985414036986"/>
          <c:w val="0.52209739871624905"/>
          <c:h val="0.80506621786780497"/>
        </c:manualLayout>
      </c:layout>
      <c:pieChart>
        <c:varyColors val="1"/>
        <c:ser>
          <c:idx val="0"/>
          <c:order val="0"/>
          <c:dPt>
            <c:idx val="0"/>
            <c:bubble3D val="0"/>
          </c:dPt>
          <c:dPt>
            <c:idx val="1"/>
            <c:bubble3D val="0"/>
          </c:dPt>
          <c:dPt>
            <c:idx val="2"/>
            <c:bubble3D val="0"/>
          </c:dPt>
          <c:dLbls>
            <c:dLbl>
              <c:idx val="1"/>
              <c:layout>
                <c:manualLayout>
                  <c:x val="3.0519412177438199E-2"/>
                  <c:y val="-0.18749353849852701"/>
                </c:manualLayout>
              </c:layout>
              <c:showLegendKey val="0"/>
              <c:showVal val="1"/>
              <c:showCatName val="0"/>
              <c:showSerName val="0"/>
              <c:showPercent val="0"/>
              <c:showBubbleSize val="0"/>
            </c:dLbl>
            <c:txPr>
              <a:bodyPr/>
              <a:lstStyle/>
              <a:p>
                <a:pPr>
                  <a:defRPr sz="3600"/>
                </a:pPr>
                <a:endParaRPr lang="en-US"/>
              </a:p>
            </c:txPr>
            <c:showLegendKey val="0"/>
            <c:showVal val="1"/>
            <c:showCatName val="0"/>
            <c:showSerName val="0"/>
            <c:showPercent val="0"/>
            <c:showBubbleSize val="0"/>
            <c:showLeaderLines val="1"/>
          </c:dLbls>
          <c:cat>
            <c:strRef>
              <c:f>'phq9'!$A$4:$A$6</c:f>
              <c:strCache>
                <c:ptCount val="3"/>
                <c:pt idx="0">
                  <c:v>50% or greater change in PHQ-9 Score</c:v>
                </c:pt>
                <c:pt idx="1">
                  <c:v>Less than 50%  change in PHQ-9 Score</c:v>
                </c:pt>
                <c:pt idx="2">
                  <c:v>PHQ-9 Score unchanged</c:v>
                </c:pt>
              </c:strCache>
            </c:strRef>
          </c:cat>
          <c:val>
            <c:numRef>
              <c:f>'phq9'!$B$4:$B$6</c:f>
              <c:numCache>
                <c:formatCode>0%</c:formatCode>
                <c:ptCount val="3"/>
                <c:pt idx="0">
                  <c:v>0.26</c:v>
                </c:pt>
                <c:pt idx="1">
                  <c:v>0.51</c:v>
                </c:pt>
                <c:pt idx="2">
                  <c:v>0.23</c:v>
                </c:pt>
              </c:numCache>
            </c:numRef>
          </c:val>
        </c:ser>
        <c:dLbls>
          <c:showLegendKey val="0"/>
          <c:showVal val="0"/>
          <c:showCatName val="0"/>
          <c:showSerName val="0"/>
          <c:showPercent val="0"/>
          <c:showBubbleSize val="0"/>
          <c:showLeaderLines val="1"/>
        </c:dLbls>
        <c:firstSliceAng val="360"/>
      </c:pieChart>
      <c:spPr>
        <a:noFill/>
        <a:ln w="25400">
          <a:noFill/>
        </a:ln>
      </c:spPr>
    </c:plotArea>
    <c:legend>
      <c:legendPos val="tr"/>
      <c:layout>
        <c:manualLayout>
          <c:xMode val="edge"/>
          <c:yMode val="edge"/>
          <c:x val="0.53317897144045101"/>
          <c:y val="0.31972390855723198"/>
          <c:w val="0.45674523126080802"/>
          <c:h val="0.28191120193945202"/>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229313441083001E-2"/>
          <c:y val="4.9975209930679401E-2"/>
          <c:w val="0.54150642353916301"/>
          <c:h val="0.73257598254360501"/>
        </c:manualLayout>
      </c:layout>
      <c:pieChart>
        <c:varyColors val="1"/>
        <c:ser>
          <c:idx val="0"/>
          <c:order val="0"/>
          <c:dPt>
            <c:idx val="0"/>
            <c:bubble3D val="0"/>
          </c:dPt>
          <c:dPt>
            <c:idx val="1"/>
            <c:bubble3D val="0"/>
          </c:dPt>
          <c:dLbls>
            <c:txPr>
              <a:bodyPr/>
              <a:lstStyle/>
              <a:p>
                <a:pPr>
                  <a:defRPr sz="2800"/>
                </a:pPr>
                <a:endParaRPr lang="en-US"/>
              </a:p>
            </c:txPr>
            <c:showLegendKey val="0"/>
            <c:showVal val="1"/>
            <c:showCatName val="0"/>
            <c:showSerName val="0"/>
            <c:showPercent val="0"/>
            <c:showBubbleSize val="0"/>
            <c:showLeaderLines val="1"/>
          </c:dLbls>
          <c:cat>
            <c:strRef>
              <c:f>remission!$A$3:$A$4</c:f>
              <c:strCache>
                <c:ptCount val="2"/>
                <c:pt idx="0">
                  <c:v>Health Services of North Texas Patients in Remission</c:v>
                </c:pt>
                <c:pt idx="1">
                  <c:v>Health Services  of North Texas Patients with a 50% or greater change in PHQ-9 Score</c:v>
                </c:pt>
              </c:strCache>
            </c:strRef>
          </c:cat>
          <c:val>
            <c:numRef>
              <c:f>remission!$B$3:$B$4</c:f>
              <c:numCache>
                <c:formatCode>0%</c:formatCode>
                <c:ptCount val="2"/>
                <c:pt idx="0">
                  <c:v>0.33</c:v>
                </c:pt>
                <c:pt idx="1">
                  <c:v>0.67</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t"/>
      <c:layout>
        <c:manualLayout>
          <c:xMode val="edge"/>
          <c:yMode val="edge"/>
          <c:x val="0.560784224340379"/>
          <c:y val="7.5135495062262997E-2"/>
          <c:w val="0.43570700372979698"/>
          <c:h val="0.33984727523218899"/>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690214770039099"/>
          <c:y val="0.32822540501402803"/>
          <c:w val="0.63503978755702295"/>
          <c:h val="0.66315390533079899"/>
        </c:manualLayout>
      </c:layout>
      <c:pieChart>
        <c:varyColors val="1"/>
        <c:ser>
          <c:idx val="0"/>
          <c:order val="0"/>
          <c:dLbls>
            <c:dLbl>
              <c:idx val="0"/>
              <c:layout>
                <c:manualLayout>
                  <c:x val="-0.195946838987689"/>
                  <c:y val="-0.163793103448276"/>
                </c:manualLayout>
              </c:layout>
              <c:tx>
                <c:rich>
                  <a:bodyPr/>
                  <a:lstStyle/>
                  <a:p>
                    <a:r>
                      <a:rPr lang="en-US" sz="2000" dirty="0" smtClean="0"/>
                      <a:t>6189</a:t>
                    </a:r>
                    <a:endParaRPr lang="en-US" dirty="0"/>
                  </a:p>
                </c:rich>
              </c:tx>
              <c:showLegendKey val="0"/>
              <c:showVal val="0"/>
              <c:showCatName val="0"/>
              <c:showSerName val="0"/>
              <c:showPercent val="1"/>
              <c:showBubbleSize val="0"/>
            </c:dLbl>
            <c:dLbl>
              <c:idx val="1"/>
              <c:layout/>
              <c:tx>
                <c:rich>
                  <a:bodyPr/>
                  <a:lstStyle/>
                  <a:p>
                    <a:r>
                      <a:rPr lang="en-US" sz="2000" dirty="0" smtClean="0"/>
                      <a:t>603</a:t>
                    </a:r>
                    <a:endParaRPr lang="en-US" dirty="0"/>
                  </a:p>
                </c:rich>
              </c:tx>
              <c:showLegendKey val="0"/>
              <c:showVal val="0"/>
              <c:showCatName val="0"/>
              <c:showSerName val="0"/>
              <c:showPercent val="1"/>
              <c:showBubbleSize val="0"/>
            </c:dLbl>
            <c:dLbl>
              <c:idx val="2"/>
              <c:layout/>
              <c:tx>
                <c:rich>
                  <a:bodyPr/>
                  <a:lstStyle/>
                  <a:p>
                    <a:r>
                      <a:rPr lang="en-US" sz="2000" dirty="0" smtClean="0"/>
                      <a:t>897</a:t>
                    </a:r>
                    <a:endParaRPr lang="en-US" dirty="0"/>
                  </a:p>
                </c:rich>
              </c:tx>
              <c:showLegendKey val="0"/>
              <c:showVal val="0"/>
              <c:showCatName val="0"/>
              <c:showSerName val="0"/>
              <c:showPercent val="1"/>
              <c:showBubbleSize val="0"/>
            </c:dLbl>
            <c:txPr>
              <a:bodyPr/>
              <a:lstStyle/>
              <a:p>
                <a:pPr>
                  <a:defRPr sz="2000"/>
                </a:pPr>
                <a:endParaRPr lang="en-US"/>
              </a:p>
            </c:txPr>
            <c:showLegendKey val="0"/>
            <c:showVal val="0"/>
            <c:showCatName val="0"/>
            <c:showSerName val="0"/>
            <c:showPercent val="1"/>
            <c:showBubbleSize val="0"/>
            <c:showLeaderLines val="1"/>
          </c:dLbls>
          <c:cat>
            <c:strRef>
              <c:f>'Project - Total Screening'!$F$48:$F$50</c:f>
              <c:strCache>
                <c:ptCount val="3"/>
                <c:pt idx="0">
                  <c:v>Patients with a negative PHQ-9</c:v>
                </c:pt>
                <c:pt idx="1">
                  <c:v>Patients with a positive PHQ-9</c:v>
                </c:pt>
                <c:pt idx="2">
                  <c:v>Patients with a positive PHQ-9 and a confirmed MDD Diagnosis</c:v>
                </c:pt>
              </c:strCache>
            </c:strRef>
          </c:cat>
          <c:val>
            <c:numRef>
              <c:f>'Project - Total Screening'!$G$48:$G$50</c:f>
              <c:numCache>
                <c:formatCode>General</c:formatCode>
                <c:ptCount val="3"/>
                <c:pt idx="0">
                  <c:v>6189</c:v>
                </c:pt>
                <c:pt idx="1">
                  <c:v>603</c:v>
                </c:pt>
                <c:pt idx="2">
                  <c:v>897</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230839549304026"/>
          <c:y val="2.6593089798201499E-3"/>
          <c:w val="0.56002822808325903"/>
          <c:h val="0.26244094488189001"/>
        </c:manualLayout>
      </c:layout>
      <c:overlay val="0"/>
      <c:txPr>
        <a:bodyPr anchor="ctr" anchorCtr="1"/>
        <a:lstStyle/>
        <a:p>
          <a:pPr>
            <a:lnSpc>
              <a:spcPct val="100000"/>
            </a:lnSpc>
            <a:defRPr sz="12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'screening data total'!$C$36</c:f>
              <c:strCache>
                <c:ptCount val="1"/>
                <c:pt idx="0">
                  <c:v>Total number of patients screened for depression (August 21, 2014-May 20, 2015)</c:v>
                </c:pt>
              </c:strCache>
            </c:strRef>
          </c:tx>
          <c:invertIfNegative val="0"/>
          <c:val>
            <c:numRef>
              <c:f>'screening data total'!$D$36</c:f>
              <c:numCache>
                <c:formatCode>General</c:formatCode>
                <c:ptCount val="1"/>
                <c:pt idx="0">
                  <c:v>7689</c:v>
                </c:pt>
              </c:numCache>
            </c:numRef>
          </c:val>
        </c:ser>
        <c:dLbls>
          <c:showLegendKey val="0"/>
          <c:showVal val="0"/>
          <c:showCatName val="0"/>
          <c:showSerName val="0"/>
          <c:showPercent val="0"/>
          <c:showBubbleSize val="0"/>
        </c:dLbls>
        <c:gapWidth val="150"/>
        <c:axId val="139242496"/>
        <c:axId val="139244288"/>
      </c:barChart>
      <c:catAx>
        <c:axId val="139242496"/>
        <c:scaling>
          <c:orientation val="minMax"/>
        </c:scaling>
        <c:delete val="1"/>
        <c:axPos val="b"/>
        <c:majorTickMark val="none"/>
        <c:minorTickMark val="none"/>
        <c:tickLblPos val="none"/>
        <c:crossAx val="139244288"/>
        <c:crosses val="autoZero"/>
        <c:auto val="1"/>
        <c:lblAlgn val="ctr"/>
        <c:lblOffset val="100"/>
        <c:noMultiLvlLbl val="0"/>
      </c:catAx>
      <c:valAx>
        <c:axId val="139244288"/>
        <c:scaling>
          <c:orientation val="minMax"/>
        </c:scaling>
        <c:delete val="0"/>
        <c:axPos val="l"/>
        <c:majorGridlines/>
        <c:numFmt formatCode="General" sourceLinked="1"/>
        <c:majorTickMark val="none"/>
        <c:minorTickMark val="none"/>
        <c:tickLblPos val="nextTo"/>
        <c:crossAx val="139242496"/>
        <c:crosses val="autoZero"/>
        <c:crossBetween val="between"/>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690214770039099"/>
          <c:y val="0.32822540501402803"/>
          <c:w val="0.63503978755702295"/>
          <c:h val="0.66315390533079899"/>
        </c:manualLayout>
      </c:layout>
      <c:pieChart>
        <c:varyColors val="1"/>
        <c:ser>
          <c:idx val="0"/>
          <c:order val="0"/>
          <c:dLbls>
            <c:dLbl>
              <c:idx val="0"/>
              <c:layout>
                <c:manualLayout>
                  <c:x val="-0.195946838987689"/>
                  <c:y val="-0.163793103448276"/>
                </c:manualLayout>
              </c:layout>
              <c:tx>
                <c:rich>
                  <a:bodyPr/>
                  <a:lstStyle/>
                  <a:p>
                    <a:r>
                      <a:rPr lang="en-US" sz="2000" dirty="0" smtClean="0"/>
                      <a:t>6189</a:t>
                    </a:r>
                    <a:endParaRPr lang="en-US" dirty="0"/>
                  </a:p>
                </c:rich>
              </c:tx>
              <c:showLegendKey val="0"/>
              <c:showVal val="0"/>
              <c:showCatName val="0"/>
              <c:showSerName val="0"/>
              <c:showPercent val="1"/>
              <c:showBubbleSize val="0"/>
            </c:dLbl>
            <c:dLbl>
              <c:idx val="1"/>
              <c:layout/>
              <c:tx>
                <c:rich>
                  <a:bodyPr/>
                  <a:lstStyle/>
                  <a:p>
                    <a:r>
                      <a:rPr lang="en-US" sz="2000" dirty="0" smtClean="0"/>
                      <a:t>603</a:t>
                    </a:r>
                    <a:endParaRPr lang="en-US" dirty="0"/>
                  </a:p>
                </c:rich>
              </c:tx>
              <c:showLegendKey val="0"/>
              <c:showVal val="0"/>
              <c:showCatName val="0"/>
              <c:showSerName val="0"/>
              <c:showPercent val="1"/>
              <c:showBubbleSize val="0"/>
            </c:dLbl>
            <c:dLbl>
              <c:idx val="2"/>
              <c:layout/>
              <c:tx>
                <c:rich>
                  <a:bodyPr/>
                  <a:lstStyle/>
                  <a:p>
                    <a:r>
                      <a:rPr lang="en-US" sz="2000" dirty="0" smtClean="0"/>
                      <a:t>897</a:t>
                    </a:r>
                    <a:endParaRPr lang="en-US" dirty="0"/>
                  </a:p>
                </c:rich>
              </c:tx>
              <c:showLegendKey val="0"/>
              <c:showVal val="0"/>
              <c:showCatName val="0"/>
              <c:showSerName val="0"/>
              <c:showPercent val="1"/>
              <c:showBubbleSize val="0"/>
            </c:dLbl>
            <c:txPr>
              <a:bodyPr/>
              <a:lstStyle/>
              <a:p>
                <a:pPr>
                  <a:defRPr sz="2000"/>
                </a:pPr>
                <a:endParaRPr lang="en-US"/>
              </a:p>
            </c:txPr>
            <c:showLegendKey val="0"/>
            <c:showVal val="0"/>
            <c:showCatName val="0"/>
            <c:showSerName val="0"/>
            <c:showPercent val="1"/>
            <c:showBubbleSize val="0"/>
            <c:showLeaderLines val="1"/>
          </c:dLbls>
          <c:cat>
            <c:strRef>
              <c:f>'Project - Total Screening'!$F$48:$F$50</c:f>
              <c:strCache>
                <c:ptCount val="3"/>
                <c:pt idx="0">
                  <c:v>Patients with a negative PHQ-9</c:v>
                </c:pt>
                <c:pt idx="1">
                  <c:v>Patients with a positive PHQ-9</c:v>
                </c:pt>
                <c:pt idx="2">
                  <c:v>Patients with a positive PHQ-9 and a confirmed MDD Diagnosis</c:v>
                </c:pt>
              </c:strCache>
            </c:strRef>
          </c:cat>
          <c:val>
            <c:numRef>
              <c:f>'Project - Total Screening'!$G$48:$G$50</c:f>
              <c:numCache>
                <c:formatCode>General</c:formatCode>
                <c:ptCount val="3"/>
                <c:pt idx="0">
                  <c:v>6189</c:v>
                </c:pt>
                <c:pt idx="1">
                  <c:v>603</c:v>
                </c:pt>
                <c:pt idx="2">
                  <c:v>897</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230839549304026"/>
          <c:y val="2.6593089798201499E-3"/>
          <c:w val="0.56002822808325903"/>
          <c:h val="0.26244094488189001"/>
        </c:manualLayout>
      </c:layout>
      <c:overlay val="0"/>
      <c:txPr>
        <a:bodyPr anchor="ctr" anchorCtr="1"/>
        <a:lstStyle/>
        <a:p>
          <a:pPr>
            <a:lnSpc>
              <a:spcPct val="100000"/>
            </a:lnSpc>
            <a:defRPr sz="12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9478815148106"/>
          <c:w val="0.98878205128205099"/>
          <c:h val="0.81073565804274506"/>
        </c:manualLayout>
      </c:layout>
      <c:barChart>
        <c:barDir val="col"/>
        <c:grouping val="clustered"/>
        <c:varyColors val="0"/>
        <c:ser>
          <c:idx val="0"/>
          <c:order val="0"/>
          <c:tx>
            <c:strRef>
              <c:f>Sheet1!$B$1</c:f>
              <c:strCache>
                <c:ptCount val="1"/>
                <c:pt idx="0">
                  <c:v>Total number of patients screened for depression</c:v>
                </c:pt>
              </c:strCache>
            </c:strRef>
          </c:tx>
          <c:invertIfNegative val="0"/>
          <c:dLbls>
            <c:txPr>
              <a:bodyPr/>
              <a:lstStyle/>
              <a:p>
                <a:pPr>
                  <a:defRPr sz="900"/>
                </a:pPr>
                <a:endParaRPr lang="en-US"/>
              </a:p>
            </c:txPr>
            <c:showLegendKey val="0"/>
            <c:showVal val="1"/>
            <c:showCatName val="0"/>
            <c:showSerName val="0"/>
            <c:showPercent val="0"/>
            <c:showBubbleSize val="0"/>
            <c:showLeaderLines val="0"/>
          </c:dLbls>
          <c:cat>
            <c:strRef>
              <c:f>Sheet1!$A$2:$A$11</c:f>
              <c:strCache>
                <c:ptCount val="10"/>
                <c:pt idx="0">
                  <c:v>August</c:v>
                </c:pt>
                <c:pt idx="1">
                  <c:v>September</c:v>
                </c:pt>
                <c:pt idx="2">
                  <c:v>October</c:v>
                </c:pt>
                <c:pt idx="3">
                  <c:v>November</c:v>
                </c:pt>
                <c:pt idx="4">
                  <c:v>December</c:v>
                </c:pt>
                <c:pt idx="5">
                  <c:v>January</c:v>
                </c:pt>
                <c:pt idx="6">
                  <c:v>February</c:v>
                </c:pt>
                <c:pt idx="7">
                  <c:v>March</c:v>
                </c:pt>
                <c:pt idx="8">
                  <c:v>April</c:v>
                </c:pt>
                <c:pt idx="9">
                  <c:v>May</c:v>
                </c:pt>
              </c:strCache>
            </c:strRef>
          </c:cat>
          <c:val>
            <c:numRef>
              <c:f>Sheet1!$B$2:$B$11</c:f>
              <c:numCache>
                <c:formatCode>General</c:formatCode>
                <c:ptCount val="10"/>
                <c:pt idx="0">
                  <c:v>13</c:v>
                </c:pt>
                <c:pt idx="1">
                  <c:v>94</c:v>
                </c:pt>
                <c:pt idx="2">
                  <c:v>295</c:v>
                </c:pt>
                <c:pt idx="3">
                  <c:v>593</c:v>
                </c:pt>
                <c:pt idx="4">
                  <c:v>900</c:v>
                </c:pt>
                <c:pt idx="5">
                  <c:v>1228</c:v>
                </c:pt>
                <c:pt idx="6">
                  <c:v>1225</c:v>
                </c:pt>
                <c:pt idx="7">
                  <c:v>1247</c:v>
                </c:pt>
                <c:pt idx="8">
                  <c:v>1151</c:v>
                </c:pt>
                <c:pt idx="9">
                  <c:v>943</c:v>
                </c:pt>
              </c:numCache>
            </c:numRef>
          </c:val>
        </c:ser>
        <c:ser>
          <c:idx val="1"/>
          <c:order val="1"/>
          <c:tx>
            <c:strRef>
              <c:f>Sheet1!$C$1</c:f>
              <c:strCache>
                <c:ptCount val="1"/>
                <c:pt idx="0">
                  <c:v>Total number of patients with a negative PHQ score</c:v>
                </c:pt>
              </c:strCache>
            </c:strRef>
          </c:tx>
          <c:invertIfNegative val="0"/>
          <c:dLbls>
            <c:txPr>
              <a:bodyPr/>
              <a:lstStyle/>
              <a:p>
                <a:pPr>
                  <a:defRPr sz="900"/>
                </a:pPr>
                <a:endParaRPr lang="en-US"/>
              </a:p>
            </c:txPr>
            <c:showLegendKey val="0"/>
            <c:showVal val="1"/>
            <c:showCatName val="0"/>
            <c:showSerName val="0"/>
            <c:showPercent val="0"/>
            <c:showBubbleSize val="0"/>
            <c:showLeaderLines val="0"/>
          </c:dLbls>
          <c:cat>
            <c:strRef>
              <c:f>Sheet1!$A$2:$A$11</c:f>
              <c:strCache>
                <c:ptCount val="10"/>
                <c:pt idx="0">
                  <c:v>August</c:v>
                </c:pt>
                <c:pt idx="1">
                  <c:v>September</c:v>
                </c:pt>
                <c:pt idx="2">
                  <c:v>October</c:v>
                </c:pt>
                <c:pt idx="3">
                  <c:v>November</c:v>
                </c:pt>
                <c:pt idx="4">
                  <c:v>December</c:v>
                </c:pt>
                <c:pt idx="5">
                  <c:v>January</c:v>
                </c:pt>
                <c:pt idx="6">
                  <c:v>February</c:v>
                </c:pt>
                <c:pt idx="7">
                  <c:v>March</c:v>
                </c:pt>
                <c:pt idx="8">
                  <c:v>April</c:v>
                </c:pt>
                <c:pt idx="9">
                  <c:v>May</c:v>
                </c:pt>
              </c:strCache>
            </c:strRef>
          </c:cat>
          <c:val>
            <c:numRef>
              <c:f>Sheet1!$C$2:$C$11</c:f>
              <c:numCache>
                <c:formatCode>General</c:formatCode>
                <c:ptCount val="10"/>
                <c:pt idx="0">
                  <c:v>13</c:v>
                </c:pt>
                <c:pt idx="1">
                  <c:v>81</c:v>
                </c:pt>
                <c:pt idx="2">
                  <c:v>241</c:v>
                </c:pt>
                <c:pt idx="3">
                  <c:v>470</c:v>
                </c:pt>
                <c:pt idx="4">
                  <c:v>742</c:v>
                </c:pt>
                <c:pt idx="5">
                  <c:v>978</c:v>
                </c:pt>
                <c:pt idx="6">
                  <c:v>996</c:v>
                </c:pt>
                <c:pt idx="7">
                  <c:v>1003</c:v>
                </c:pt>
                <c:pt idx="8">
                  <c:v>915</c:v>
                </c:pt>
                <c:pt idx="9">
                  <c:v>750</c:v>
                </c:pt>
              </c:numCache>
            </c:numRef>
          </c:val>
        </c:ser>
        <c:ser>
          <c:idx val="2"/>
          <c:order val="2"/>
          <c:tx>
            <c:strRef>
              <c:f>Sheet1!$D$1</c:f>
              <c:strCache>
                <c:ptCount val="1"/>
                <c:pt idx="0">
                  <c:v>Total number of patients with a positive PHQ score</c:v>
                </c:pt>
              </c:strCache>
            </c:strRef>
          </c:tx>
          <c:invertIfNegative val="0"/>
          <c:dLbls>
            <c:txPr>
              <a:bodyPr/>
              <a:lstStyle/>
              <a:p>
                <a:pPr>
                  <a:defRPr sz="900"/>
                </a:pPr>
                <a:endParaRPr lang="en-US"/>
              </a:p>
            </c:txPr>
            <c:showLegendKey val="0"/>
            <c:showVal val="1"/>
            <c:showCatName val="0"/>
            <c:showSerName val="0"/>
            <c:showPercent val="0"/>
            <c:showBubbleSize val="0"/>
            <c:showLeaderLines val="0"/>
          </c:dLbls>
          <c:cat>
            <c:strRef>
              <c:f>Sheet1!$A$2:$A$11</c:f>
              <c:strCache>
                <c:ptCount val="10"/>
                <c:pt idx="0">
                  <c:v>August</c:v>
                </c:pt>
                <c:pt idx="1">
                  <c:v>September</c:v>
                </c:pt>
                <c:pt idx="2">
                  <c:v>October</c:v>
                </c:pt>
                <c:pt idx="3">
                  <c:v>November</c:v>
                </c:pt>
                <c:pt idx="4">
                  <c:v>December</c:v>
                </c:pt>
                <c:pt idx="5">
                  <c:v>January</c:v>
                </c:pt>
                <c:pt idx="6">
                  <c:v>February</c:v>
                </c:pt>
                <c:pt idx="7">
                  <c:v>March</c:v>
                </c:pt>
                <c:pt idx="8">
                  <c:v>April</c:v>
                </c:pt>
                <c:pt idx="9">
                  <c:v>May</c:v>
                </c:pt>
              </c:strCache>
            </c:strRef>
          </c:cat>
          <c:val>
            <c:numRef>
              <c:f>Sheet1!$D$2:$D$11</c:f>
              <c:numCache>
                <c:formatCode>General</c:formatCode>
                <c:ptCount val="10"/>
                <c:pt idx="0">
                  <c:v>1</c:v>
                </c:pt>
                <c:pt idx="1">
                  <c:v>13</c:v>
                </c:pt>
                <c:pt idx="2">
                  <c:v>54</c:v>
                </c:pt>
                <c:pt idx="3">
                  <c:v>123</c:v>
                </c:pt>
                <c:pt idx="4">
                  <c:v>158</c:v>
                </c:pt>
                <c:pt idx="5">
                  <c:v>250</c:v>
                </c:pt>
                <c:pt idx="6">
                  <c:v>229</c:v>
                </c:pt>
                <c:pt idx="7">
                  <c:v>244</c:v>
                </c:pt>
                <c:pt idx="8">
                  <c:v>236</c:v>
                </c:pt>
                <c:pt idx="9">
                  <c:v>193</c:v>
                </c:pt>
              </c:numCache>
            </c:numRef>
          </c:val>
        </c:ser>
        <c:ser>
          <c:idx val="3"/>
          <c:order val="3"/>
          <c:tx>
            <c:strRef>
              <c:f>Sheet1!$E$1</c:f>
              <c:strCache>
                <c:ptCount val="1"/>
                <c:pt idx="0">
                  <c:v>Total number of patients with a confirmed diagnosis of MDD</c:v>
                </c:pt>
              </c:strCache>
            </c:strRef>
          </c:tx>
          <c:invertIfNegative val="0"/>
          <c:dLbls>
            <c:txPr>
              <a:bodyPr/>
              <a:lstStyle/>
              <a:p>
                <a:pPr>
                  <a:defRPr sz="900"/>
                </a:pPr>
                <a:endParaRPr lang="en-US"/>
              </a:p>
            </c:txPr>
            <c:showLegendKey val="0"/>
            <c:showVal val="1"/>
            <c:showCatName val="0"/>
            <c:showSerName val="0"/>
            <c:showPercent val="0"/>
            <c:showBubbleSize val="0"/>
            <c:showLeaderLines val="0"/>
          </c:dLbls>
          <c:cat>
            <c:strRef>
              <c:f>Sheet1!$A$2:$A$11</c:f>
              <c:strCache>
                <c:ptCount val="10"/>
                <c:pt idx="0">
                  <c:v>August</c:v>
                </c:pt>
                <c:pt idx="1">
                  <c:v>September</c:v>
                </c:pt>
                <c:pt idx="2">
                  <c:v>October</c:v>
                </c:pt>
                <c:pt idx="3">
                  <c:v>November</c:v>
                </c:pt>
                <c:pt idx="4">
                  <c:v>December</c:v>
                </c:pt>
                <c:pt idx="5">
                  <c:v>January</c:v>
                </c:pt>
                <c:pt idx="6">
                  <c:v>February</c:v>
                </c:pt>
                <c:pt idx="7">
                  <c:v>March</c:v>
                </c:pt>
                <c:pt idx="8">
                  <c:v>April</c:v>
                </c:pt>
                <c:pt idx="9">
                  <c:v>May</c:v>
                </c:pt>
              </c:strCache>
            </c:strRef>
          </c:cat>
          <c:val>
            <c:numRef>
              <c:f>Sheet1!$E$2:$E$11</c:f>
              <c:numCache>
                <c:formatCode>General</c:formatCode>
                <c:ptCount val="10"/>
                <c:pt idx="0">
                  <c:v>1</c:v>
                </c:pt>
                <c:pt idx="1">
                  <c:v>10</c:v>
                </c:pt>
                <c:pt idx="2">
                  <c:v>48</c:v>
                </c:pt>
                <c:pt idx="3">
                  <c:v>90</c:v>
                </c:pt>
                <c:pt idx="4">
                  <c:v>117</c:v>
                </c:pt>
                <c:pt idx="5">
                  <c:v>165</c:v>
                </c:pt>
                <c:pt idx="6">
                  <c:v>147</c:v>
                </c:pt>
                <c:pt idx="7">
                  <c:v>140</c:v>
                </c:pt>
                <c:pt idx="8">
                  <c:v>127</c:v>
                </c:pt>
                <c:pt idx="9">
                  <c:v>52</c:v>
                </c:pt>
              </c:numCache>
            </c:numRef>
          </c:val>
        </c:ser>
        <c:dLbls>
          <c:showLegendKey val="0"/>
          <c:showVal val="1"/>
          <c:showCatName val="0"/>
          <c:showSerName val="0"/>
          <c:showPercent val="0"/>
          <c:showBubbleSize val="0"/>
        </c:dLbls>
        <c:gapWidth val="150"/>
        <c:overlap val="-25"/>
        <c:axId val="139806592"/>
        <c:axId val="139808128"/>
      </c:barChart>
      <c:catAx>
        <c:axId val="139806592"/>
        <c:scaling>
          <c:orientation val="minMax"/>
        </c:scaling>
        <c:delete val="0"/>
        <c:axPos val="b"/>
        <c:majorTickMark val="none"/>
        <c:minorTickMark val="none"/>
        <c:tickLblPos val="nextTo"/>
        <c:txPr>
          <a:bodyPr/>
          <a:lstStyle/>
          <a:p>
            <a:pPr>
              <a:defRPr b="1"/>
            </a:pPr>
            <a:endParaRPr lang="en-US"/>
          </a:p>
        </c:txPr>
        <c:crossAx val="139808128"/>
        <c:crosses val="autoZero"/>
        <c:auto val="1"/>
        <c:lblAlgn val="ctr"/>
        <c:lblOffset val="100"/>
        <c:noMultiLvlLbl val="0"/>
      </c:catAx>
      <c:valAx>
        <c:axId val="139808128"/>
        <c:scaling>
          <c:orientation val="minMax"/>
        </c:scaling>
        <c:delete val="1"/>
        <c:axPos val="l"/>
        <c:numFmt formatCode="General" sourceLinked="1"/>
        <c:majorTickMark val="none"/>
        <c:minorTickMark val="none"/>
        <c:tickLblPos val="nextTo"/>
        <c:crossAx val="139806592"/>
        <c:crosses val="autoZero"/>
        <c:crossBetween val="between"/>
      </c:valAx>
    </c:plotArea>
    <c:legend>
      <c:legendPos val="t"/>
      <c:layout>
        <c:manualLayout>
          <c:xMode val="edge"/>
          <c:yMode val="edge"/>
          <c:x val="2.1514738542297899E-4"/>
          <c:y val="1.9047619047619001E-2"/>
          <c:w val="0.98835175651120499"/>
          <c:h val="8.9433070866141703E-2"/>
        </c:manualLayout>
      </c:layout>
      <c:overlay val="0"/>
      <c:txPr>
        <a:bodyPr/>
        <a:lstStyle/>
        <a:p>
          <a:pPr>
            <a:defRPr sz="11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70099618229501"/>
          <c:y val="0.211671871365229"/>
          <c:w val="0.40688603555237401"/>
          <c:h val="0.803875871923868"/>
        </c:manualLayout>
      </c:layout>
      <c:pieChart>
        <c:varyColors val="1"/>
        <c:ser>
          <c:idx val="0"/>
          <c:order val="0"/>
          <c:explosion val="10"/>
          <c:dPt>
            <c:idx val="2"/>
            <c:bubble3D val="0"/>
            <c:explosion val="6"/>
          </c:dPt>
          <c:dLbls>
            <c:txPr>
              <a:bodyPr/>
              <a:lstStyle/>
              <a:p>
                <a:pPr>
                  <a:defRPr sz="2800" b="1"/>
                </a:pPr>
                <a:endParaRPr lang="en-US"/>
              </a:p>
            </c:txPr>
            <c:showLegendKey val="0"/>
            <c:showVal val="0"/>
            <c:showCatName val="0"/>
            <c:showSerName val="0"/>
            <c:showPercent val="1"/>
            <c:showBubbleSize val="0"/>
            <c:showLeaderLines val="1"/>
          </c:dLbls>
          <c:cat>
            <c:strRef>
              <c:f>'project phq9'!$A$1:$A$3</c:f>
              <c:strCache>
                <c:ptCount val="3"/>
                <c:pt idx="0">
                  <c:v>50% or greater change in PHQ-9 Score</c:v>
                </c:pt>
                <c:pt idx="1">
                  <c:v>Less than 50% change in PHQ-9 score</c:v>
                </c:pt>
                <c:pt idx="2">
                  <c:v>No Change in PHQ -9 score</c:v>
                </c:pt>
              </c:strCache>
            </c:strRef>
          </c:cat>
          <c:val>
            <c:numRef>
              <c:f>'project phq9'!$B$1:$B$3</c:f>
              <c:numCache>
                <c:formatCode>0.00%</c:formatCode>
                <c:ptCount val="3"/>
                <c:pt idx="0">
                  <c:v>0.32826747720364802</c:v>
                </c:pt>
                <c:pt idx="1">
                  <c:v>0.46504559270516699</c:v>
                </c:pt>
                <c:pt idx="2">
                  <c:v>0.20668693009118499</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3.4317883560009498E-2"/>
          <c:y val="2.2450888681010299E-2"/>
          <c:w val="0.78363696015270701"/>
          <c:h val="0.14008529569912301"/>
        </c:manualLayout>
      </c:layout>
      <c:overlay val="0"/>
      <c:txPr>
        <a:bodyPr/>
        <a:lstStyle/>
        <a:p>
          <a:pPr>
            <a:defRPr sz="1200" b="1"/>
          </a:pPr>
          <a:endParaRPr lang="en-US"/>
        </a:p>
      </c:txPr>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invertIfNegative val="0"/>
          <c:dLbls>
            <c:txPr>
              <a:bodyPr/>
              <a:lstStyle/>
              <a:p>
                <a:pPr>
                  <a:defRPr sz="1600"/>
                </a:pPr>
                <a:endParaRPr lang="en-US"/>
              </a:p>
            </c:txPr>
            <c:showLegendKey val="0"/>
            <c:showVal val="1"/>
            <c:showCatName val="0"/>
            <c:showSerName val="0"/>
            <c:showPercent val="0"/>
            <c:showBubbleSize val="0"/>
            <c:showLeaderLines val="0"/>
          </c:dLbls>
          <c:cat>
            <c:strRef>
              <c:f>'MDD Comfirmed - Treatment Ops'!$A$5:$A$7</c:f>
              <c:strCache>
                <c:ptCount val="3"/>
                <c:pt idx="0">
                  <c:v>Non-pharmacological treatment</c:v>
                </c:pt>
                <c:pt idx="1">
                  <c:v>Treatment refused by patient_x000d_Monitor and re-evaluate</c:v>
                </c:pt>
                <c:pt idx="2">
                  <c:v>Pharmacological treatment</c:v>
                </c:pt>
              </c:strCache>
            </c:strRef>
          </c:cat>
          <c:val>
            <c:numRef>
              <c:f>'MDD Comfirmed - Treatment Ops'!$B$5:$B$7</c:f>
              <c:numCache>
                <c:formatCode>General</c:formatCode>
                <c:ptCount val="3"/>
                <c:pt idx="0">
                  <c:v>68</c:v>
                </c:pt>
                <c:pt idx="1">
                  <c:v>104</c:v>
                </c:pt>
                <c:pt idx="2">
                  <c:v>726</c:v>
                </c:pt>
              </c:numCache>
            </c:numRef>
          </c:val>
        </c:ser>
        <c:dLbls>
          <c:showLegendKey val="0"/>
          <c:showVal val="1"/>
          <c:showCatName val="0"/>
          <c:showSerName val="0"/>
          <c:showPercent val="0"/>
          <c:showBubbleSize val="0"/>
        </c:dLbls>
        <c:gapWidth val="150"/>
        <c:overlap val="-25"/>
        <c:axId val="139703808"/>
        <c:axId val="139719040"/>
      </c:barChart>
      <c:catAx>
        <c:axId val="139703808"/>
        <c:scaling>
          <c:orientation val="minMax"/>
        </c:scaling>
        <c:delete val="0"/>
        <c:axPos val="l"/>
        <c:majorTickMark val="none"/>
        <c:minorTickMark val="none"/>
        <c:tickLblPos val="nextTo"/>
        <c:txPr>
          <a:bodyPr/>
          <a:lstStyle/>
          <a:p>
            <a:pPr>
              <a:defRPr sz="1600"/>
            </a:pPr>
            <a:endParaRPr lang="en-US"/>
          </a:p>
        </c:txPr>
        <c:crossAx val="139719040"/>
        <c:crosses val="autoZero"/>
        <c:auto val="1"/>
        <c:lblAlgn val="ctr"/>
        <c:lblOffset val="100"/>
        <c:noMultiLvlLbl val="0"/>
      </c:catAx>
      <c:valAx>
        <c:axId val="139719040"/>
        <c:scaling>
          <c:orientation val="minMax"/>
        </c:scaling>
        <c:delete val="1"/>
        <c:axPos val="b"/>
        <c:numFmt formatCode="General" sourceLinked="1"/>
        <c:majorTickMark val="out"/>
        <c:minorTickMark val="none"/>
        <c:tickLblPos val="nextTo"/>
        <c:crossAx val="13970380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46420901932804E-2"/>
          <c:y val="2.1339834859276801E-2"/>
          <c:w val="0.44667397399188702"/>
          <c:h val="0.88248403467808001"/>
        </c:manualLayout>
      </c:layout>
      <c:pieChart>
        <c:varyColors val="1"/>
        <c:ser>
          <c:idx val="0"/>
          <c:order val="0"/>
          <c:dLbls>
            <c:txPr>
              <a:bodyPr/>
              <a:lstStyle/>
              <a:p>
                <a:pPr>
                  <a:defRPr sz="2400"/>
                </a:pPr>
                <a:endParaRPr lang="en-US"/>
              </a:p>
            </c:txPr>
            <c:showLegendKey val="0"/>
            <c:showVal val="0"/>
            <c:showCatName val="0"/>
            <c:showSerName val="0"/>
            <c:showPercent val="1"/>
            <c:showBubbleSize val="0"/>
            <c:showLeaderLines val="1"/>
          </c:dLbls>
          <c:cat>
            <c:strRef>
              <c:f>'project remission'!$A$2:$A$3</c:f>
              <c:strCache>
                <c:ptCount val="2"/>
                <c:pt idx="0">
                  <c:v>Patients in Remission</c:v>
                </c:pt>
                <c:pt idx="1">
                  <c:v>Patients with 50% or greater change in PHQ-9 Score</c:v>
                </c:pt>
              </c:strCache>
            </c:strRef>
          </c:cat>
          <c:val>
            <c:numRef>
              <c:f>'project remission'!$B$2:$B$3</c:f>
              <c:numCache>
                <c:formatCode>General</c:formatCode>
                <c:ptCount val="2"/>
                <c:pt idx="0">
                  <c:v>42</c:v>
                </c:pt>
                <c:pt idx="1">
                  <c:v>66</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2310606060606"/>
          <c:y val="0.60681658478377798"/>
          <c:w val="0.33901515151515099"/>
          <c:h val="0.21293342074055499"/>
        </c:manualLayout>
      </c:layout>
      <c:overlay val="0"/>
    </c:legend>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49803149606301"/>
          <c:y val="0.15556411962589201"/>
          <c:w val="0.80929756120910401"/>
          <c:h val="0.73989653222607599"/>
        </c:manualLayout>
      </c:layout>
      <c:barChart>
        <c:barDir val="col"/>
        <c:grouping val="clustered"/>
        <c:varyColors val="0"/>
        <c:ser>
          <c:idx val="0"/>
          <c:order val="0"/>
          <c:tx>
            <c:strRef>
              <c:f>'DMC- DO total'!$A$4</c:f>
              <c:strCache>
                <c:ptCount val="1"/>
                <c:pt idx="0">
                  <c:v>Health services</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c:spPr>
          <c:invertIfNegative val="0"/>
          <c:dLbls>
            <c:showLegendKey val="0"/>
            <c:showVal val="1"/>
            <c:showCatName val="0"/>
            <c:showSerName val="0"/>
            <c:showPercent val="0"/>
            <c:showBubbleSize val="0"/>
            <c:showLeaderLines val="0"/>
          </c:dLbls>
          <c:cat>
            <c:strRef>
              <c:f>'DMC- DO total'!$B$3</c:f>
              <c:strCache>
                <c:ptCount val="1"/>
                <c:pt idx="0">
                  <c:v>Total number of Patients Screened </c:v>
                </c:pt>
              </c:strCache>
            </c:strRef>
          </c:cat>
          <c:val>
            <c:numRef>
              <c:f>'DMC- DO total'!$B$4</c:f>
              <c:numCache>
                <c:formatCode>General</c:formatCode>
                <c:ptCount val="1"/>
                <c:pt idx="0">
                  <c:v>2097</c:v>
                </c:pt>
              </c:numCache>
            </c:numRef>
          </c:val>
        </c:ser>
        <c:dLbls>
          <c:showLegendKey val="0"/>
          <c:showVal val="0"/>
          <c:showCatName val="0"/>
          <c:showSerName val="0"/>
          <c:showPercent val="0"/>
          <c:showBubbleSize val="0"/>
        </c:dLbls>
        <c:gapWidth val="150"/>
        <c:axId val="139883264"/>
        <c:axId val="139884800"/>
      </c:barChart>
      <c:catAx>
        <c:axId val="139883264"/>
        <c:scaling>
          <c:orientation val="minMax"/>
        </c:scaling>
        <c:delete val="0"/>
        <c:axPos val="b"/>
        <c:numFmt formatCode="General" sourceLinked="1"/>
        <c:majorTickMark val="out"/>
        <c:minorTickMark val="none"/>
        <c:tickLblPos val="nextTo"/>
        <c:crossAx val="139884800"/>
        <c:crosses val="autoZero"/>
        <c:auto val="1"/>
        <c:lblAlgn val="ctr"/>
        <c:lblOffset val="100"/>
        <c:noMultiLvlLbl val="0"/>
      </c:catAx>
      <c:valAx>
        <c:axId val="139884800"/>
        <c:scaling>
          <c:orientation val="minMax"/>
        </c:scaling>
        <c:delete val="0"/>
        <c:axPos val="l"/>
        <c:majorGridlines/>
        <c:numFmt formatCode="General" sourceLinked="1"/>
        <c:majorTickMark val="out"/>
        <c:minorTickMark val="none"/>
        <c:tickLblPos val="nextTo"/>
        <c:crossAx val="139883264"/>
        <c:crosses val="autoZero"/>
        <c:crossBetween val="between"/>
      </c:valAx>
    </c:plotArea>
    <c:plotVisOnly val="1"/>
    <c:dispBlanksAs val="gap"/>
    <c:showDLblsOverMax val="0"/>
  </c:chart>
  <c:txPr>
    <a:bodyPr/>
    <a:lstStyle/>
    <a:p>
      <a:pPr>
        <a:defRPr sz="20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DA8603-8666-4590-B6BA-AD81C84990D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04112826-12A3-4FCE-B8D0-94299D277887}">
      <dgm:prSet phldrT="[Text]"/>
      <dgm:spPr>
        <a:solidFill>
          <a:schemeClr val="accent5">
            <a:lumMod val="40000"/>
            <a:lumOff val="60000"/>
          </a:schemeClr>
        </a:solidFill>
      </dgm:spPr>
      <dgm:t>
        <a:bodyPr/>
        <a:lstStyle/>
        <a:p>
          <a:r>
            <a:rPr lang="en-US" altLang="en-US" b="0" dirty="0" smtClean="0">
              <a:solidFill>
                <a:srgbClr val="000000"/>
              </a:solidFill>
              <a:latin typeface="Arial Narrow" pitchFamily="34" charset="0"/>
            </a:rPr>
            <a:t>Patients with MDD in the last 12 months</a:t>
          </a:r>
          <a:endParaRPr lang="en-US" b="0" dirty="0"/>
        </a:p>
      </dgm:t>
    </dgm:pt>
    <dgm:pt modelId="{0CFA38DE-ABB8-4F5A-B17B-6F5160FCAEA4}" type="parTrans" cxnId="{3071DC29-CBF7-46D1-BD05-C20E5C048C5B}">
      <dgm:prSet/>
      <dgm:spPr/>
      <dgm:t>
        <a:bodyPr/>
        <a:lstStyle/>
        <a:p>
          <a:endParaRPr lang="en-US"/>
        </a:p>
      </dgm:t>
    </dgm:pt>
    <dgm:pt modelId="{A8ADB34D-66B8-4875-9FD6-CBD6BA86BB8F}" type="sibTrans" cxnId="{3071DC29-CBF7-46D1-BD05-C20E5C048C5B}">
      <dgm:prSet/>
      <dgm:spPr/>
      <dgm:t>
        <a:bodyPr/>
        <a:lstStyle/>
        <a:p>
          <a:endParaRPr lang="en-US"/>
        </a:p>
      </dgm:t>
    </dgm:pt>
    <dgm:pt modelId="{94747F8C-E35A-4B64-9941-EA6FE35B580B}">
      <dgm:prSet phldrT="[Text]"/>
      <dgm:spPr>
        <a:solidFill>
          <a:schemeClr val="accent6"/>
        </a:solidFill>
      </dgm:spPr>
      <dgm:t>
        <a:bodyPr/>
        <a:lstStyle/>
        <a:p>
          <a:r>
            <a:rPr lang="en-US" altLang="en-US" b="0" dirty="0" smtClean="0">
              <a:solidFill>
                <a:srgbClr val="010000"/>
              </a:solidFill>
              <a:latin typeface="Arial Narrow" pitchFamily="34" charset="0"/>
            </a:rPr>
            <a:t>51.6% of patients with MDD received some treatment</a:t>
          </a:r>
          <a:endParaRPr lang="en-US" b="0" dirty="0"/>
        </a:p>
      </dgm:t>
    </dgm:pt>
    <dgm:pt modelId="{D410284C-75BD-4DF3-95EC-25B3839AC3ED}" type="parTrans" cxnId="{BC9955D8-5414-4BD1-BF56-12B0A5992712}">
      <dgm:prSet/>
      <dgm:spPr/>
      <dgm:t>
        <a:bodyPr/>
        <a:lstStyle/>
        <a:p>
          <a:endParaRPr lang="en-US" dirty="0"/>
        </a:p>
      </dgm:t>
    </dgm:pt>
    <dgm:pt modelId="{9DECC769-C806-4889-8434-5299E2B79AD0}" type="sibTrans" cxnId="{BC9955D8-5414-4BD1-BF56-12B0A5992712}">
      <dgm:prSet/>
      <dgm:spPr/>
      <dgm:t>
        <a:bodyPr/>
        <a:lstStyle/>
        <a:p>
          <a:endParaRPr lang="en-US"/>
        </a:p>
      </dgm:t>
    </dgm:pt>
    <dgm:pt modelId="{70EC406A-3005-4C22-8510-E11DDF98C0C0}">
      <dgm:prSet phldrT="[Text]"/>
      <dgm:spPr>
        <a:solidFill>
          <a:schemeClr val="accent3">
            <a:lumMod val="75000"/>
          </a:schemeClr>
        </a:solidFill>
      </dgm:spPr>
      <dgm:t>
        <a:bodyPr/>
        <a:lstStyle/>
        <a:p>
          <a:r>
            <a:rPr lang="en-US" altLang="en-US" b="0" dirty="0" smtClean="0">
              <a:solidFill>
                <a:schemeClr val="tx1"/>
              </a:solidFill>
              <a:latin typeface="Arial Narrow" pitchFamily="34" charset="0"/>
            </a:rPr>
            <a:t>58.1% of treated patients received inadequate treatment</a:t>
          </a:r>
          <a:endParaRPr lang="en-US" b="0" dirty="0">
            <a:solidFill>
              <a:schemeClr val="tx1"/>
            </a:solidFill>
          </a:endParaRPr>
        </a:p>
      </dgm:t>
    </dgm:pt>
    <dgm:pt modelId="{FABFAF86-7763-431C-A39F-A44AE4AF75F3}" type="parTrans" cxnId="{BB78F145-6C83-4C3C-9F64-D82547BB8294}">
      <dgm:prSet/>
      <dgm:spPr/>
      <dgm:t>
        <a:bodyPr/>
        <a:lstStyle/>
        <a:p>
          <a:endParaRPr lang="en-US" dirty="0"/>
        </a:p>
      </dgm:t>
    </dgm:pt>
    <dgm:pt modelId="{6AB7C5FB-FA65-43EF-8C0A-6A2809D741B8}" type="sibTrans" cxnId="{BB78F145-6C83-4C3C-9F64-D82547BB8294}">
      <dgm:prSet/>
      <dgm:spPr/>
      <dgm:t>
        <a:bodyPr/>
        <a:lstStyle/>
        <a:p>
          <a:endParaRPr lang="en-US"/>
        </a:p>
      </dgm:t>
    </dgm:pt>
    <dgm:pt modelId="{E5597226-F360-400C-940E-5104B29F625F}">
      <dgm:prSet phldrT="[Text]"/>
      <dgm:spPr>
        <a:solidFill>
          <a:schemeClr val="accent3">
            <a:lumMod val="40000"/>
            <a:lumOff val="60000"/>
          </a:schemeClr>
        </a:solidFill>
      </dgm:spPr>
      <dgm:t>
        <a:bodyPr/>
        <a:lstStyle/>
        <a:p>
          <a:r>
            <a:rPr lang="en-US" altLang="en-US" b="0" dirty="0" smtClean="0">
              <a:solidFill>
                <a:srgbClr val="000000"/>
              </a:solidFill>
              <a:latin typeface="Arial Narrow" pitchFamily="34" charset="0"/>
            </a:rPr>
            <a:t>41.9% of treated patients received at least minimally adequate treatment</a:t>
          </a:r>
          <a:endParaRPr lang="en-US" b="0" dirty="0"/>
        </a:p>
      </dgm:t>
    </dgm:pt>
    <dgm:pt modelId="{09C7F681-7548-4FB1-B097-B33B35C74CB5}" type="parTrans" cxnId="{736C81A3-A67E-4D1E-B866-6F461E857417}">
      <dgm:prSet/>
      <dgm:spPr/>
      <dgm:t>
        <a:bodyPr/>
        <a:lstStyle/>
        <a:p>
          <a:endParaRPr lang="en-US" dirty="0"/>
        </a:p>
      </dgm:t>
    </dgm:pt>
    <dgm:pt modelId="{2B547C49-6B4B-4F98-9423-9EFD250757F7}" type="sibTrans" cxnId="{736C81A3-A67E-4D1E-B866-6F461E857417}">
      <dgm:prSet/>
      <dgm:spPr/>
      <dgm:t>
        <a:bodyPr/>
        <a:lstStyle/>
        <a:p>
          <a:endParaRPr lang="en-US"/>
        </a:p>
      </dgm:t>
    </dgm:pt>
    <dgm:pt modelId="{9DDE996A-3354-4119-BF1B-7FB484A43925}">
      <dgm:prSet phldrT="[Text]"/>
      <dgm:spPr>
        <a:solidFill>
          <a:schemeClr val="accent6">
            <a:lumMod val="75000"/>
          </a:schemeClr>
        </a:solidFill>
      </dgm:spPr>
      <dgm:t>
        <a:bodyPr/>
        <a:lstStyle/>
        <a:p>
          <a:r>
            <a:rPr lang="en-US" altLang="en-US" b="0" dirty="0" smtClean="0">
              <a:solidFill>
                <a:schemeClr val="tx1"/>
              </a:solidFill>
              <a:latin typeface="Arial Narrow" pitchFamily="34" charset="0"/>
            </a:rPr>
            <a:t>48.4% of patient</a:t>
          </a:r>
          <a:br>
            <a:rPr lang="en-US" altLang="en-US" b="0" dirty="0" smtClean="0">
              <a:solidFill>
                <a:schemeClr val="tx1"/>
              </a:solidFill>
              <a:latin typeface="Arial Narrow" pitchFamily="34" charset="0"/>
            </a:rPr>
          </a:br>
          <a:r>
            <a:rPr lang="en-US" altLang="en-US" b="0" dirty="0" smtClean="0">
              <a:solidFill>
                <a:schemeClr val="tx1"/>
              </a:solidFill>
              <a:latin typeface="Arial Narrow" pitchFamily="34" charset="0"/>
            </a:rPr>
            <a:t> with MDD did not </a:t>
          </a:r>
          <a:br>
            <a:rPr lang="en-US" altLang="en-US" b="0" dirty="0" smtClean="0">
              <a:solidFill>
                <a:schemeClr val="tx1"/>
              </a:solidFill>
              <a:latin typeface="Arial Narrow" pitchFamily="34" charset="0"/>
            </a:rPr>
          </a:br>
          <a:r>
            <a:rPr lang="en-US" altLang="en-US" b="0" dirty="0" smtClean="0">
              <a:solidFill>
                <a:schemeClr val="tx1"/>
              </a:solidFill>
              <a:latin typeface="Arial Narrow" pitchFamily="34" charset="0"/>
            </a:rPr>
            <a:t>receive any treatment</a:t>
          </a:r>
          <a:endParaRPr lang="en-US" b="0" dirty="0">
            <a:solidFill>
              <a:schemeClr val="tx1"/>
            </a:solidFill>
          </a:endParaRPr>
        </a:p>
      </dgm:t>
    </dgm:pt>
    <dgm:pt modelId="{14187083-6CFE-4008-8994-107AE30D8874}" type="parTrans" cxnId="{3F4667E0-759A-4D05-8E34-544F1792069E}">
      <dgm:prSet/>
      <dgm:spPr/>
      <dgm:t>
        <a:bodyPr/>
        <a:lstStyle/>
        <a:p>
          <a:endParaRPr lang="en-US" dirty="0"/>
        </a:p>
      </dgm:t>
    </dgm:pt>
    <dgm:pt modelId="{1C920535-7FFC-41D6-BF48-051C90398393}" type="sibTrans" cxnId="{3F4667E0-759A-4D05-8E34-544F1792069E}">
      <dgm:prSet/>
      <dgm:spPr/>
      <dgm:t>
        <a:bodyPr/>
        <a:lstStyle/>
        <a:p>
          <a:endParaRPr lang="en-US"/>
        </a:p>
      </dgm:t>
    </dgm:pt>
    <dgm:pt modelId="{B8F1B299-CF2A-4FCF-A39A-CC9E05D93F92}" type="pres">
      <dgm:prSet presAssocID="{A8DA8603-8666-4590-B6BA-AD81C84990DB}" presName="diagram" presStyleCnt="0">
        <dgm:presLayoutVars>
          <dgm:chPref val="1"/>
          <dgm:dir/>
          <dgm:animOne val="branch"/>
          <dgm:animLvl val="lvl"/>
          <dgm:resizeHandles val="exact"/>
        </dgm:presLayoutVars>
      </dgm:prSet>
      <dgm:spPr/>
      <dgm:t>
        <a:bodyPr/>
        <a:lstStyle/>
        <a:p>
          <a:endParaRPr lang="en-US"/>
        </a:p>
      </dgm:t>
    </dgm:pt>
    <dgm:pt modelId="{F517501B-D40D-4CEF-A11D-CBB6F6C648FD}" type="pres">
      <dgm:prSet presAssocID="{04112826-12A3-4FCE-B8D0-94299D277887}" presName="root1" presStyleCnt="0"/>
      <dgm:spPr/>
    </dgm:pt>
    <dgm:pt modelId="{2B87F4BA-93F0-484B-95E3-EDEC32B03EDB}" type="pres">
      <dgm:prSet presAssocID="{04112826-12A3-4FCE-B8D0-94299D277887}" presName="LevelOneTextNode" presStyleLbl="node0" presStyleIdx="0" presStyleCnt="1" custScaleX="106435" custScaleY="223523" custLinFactNeighborX="-198" custLinFactNeighborY="1708">
        <dgm:presLayoutVars>
          <dgm:chPref val="3"/>
        </dgm:presLayoutVars>
      </dgm:prSet>
      <dgm:spPr/>
      <dgm:t>
        <a:bodyPr/>
        <a:lstStyle/>
        <a:p>
          <a:endParaRPr lang="en-US"/>
        </a:p>
      </dgm:t>
    </dgm:pt>
    <dgm:pt modelId="{566BB1AD-8F13-4F33-A87D-C731854E1462}" type="pres">
      <dgm:prSet presAssocID="{04112826-12A3-4FCE-B8D0-94299D277887}" presName="level2hierChild" presStyleCnt="0"/>
      <dgm:spPr/>
    </dgm:pt>
    <dgm:pt modelId="{B8138B22-EC6C-4601-805E-E63C0739C588}" type="pres">
      <dgm:prSet presAssocID="{D410284C-75BD-4DF3-95EC-25B3839AC3ED}" presName="conn2-1" presStyleLbl="parChTrans1D2" presStyleIdx="0" presStyleCnt="2"/>
      <dgm:spPr/>
      <dgm:t>
        <a:bodyPr/>
        <a:lstStyle/>
        <a:p>
          <a:endParaRPr lang="en-US"/>
        </a:p>
      </dgm:t>
    </dgm:pt>
    <dgm:pt modelId="{2563814C-32B9-4160-8881-E2173F4944E3}" type="pres">
      <dgm:prSet presAssocID="{D410284C-75BD-4DF3-95EC-25B3839AC3ED}" presName="connTx" presStyleLbl="parChTrans1D2" presStyleIdx="0" presStyleCnt="2"/>
      <dgm:spPr/>
      <dgm:t>
        <a:bodyPr/>
        <a:lstStyle/>
        <a:p>
          <a:endParaRPr lang="en-US"/>
        </a:p>
      </dgm:t>
    </dgm:pt>
    <dgm:pt modelId="{A2588C2D-7894-40B0-B2C0-10FF8D3AF157}" type="pres">
      <dgm:prSet presAssocID="{94747F8C-E35A-4B64-9941-EA6FE35B580B}" presName="root2" presStyleCnt="0"/>
      <dgm:spPr/>
    </dgm:pt>
    <dgm:pt modelId="{F82F5FDA-6EFD-4262-8845-52CC03BA4EDD}" type="pres">
      <dgm:prSet presAssocID="{94747F8C-E35A-4B64-9941-EA6FE35B580B}" presName="LevelTwoTextNode" presStyleLbl="node2" presStyleIdx="0" presStyleCnt="2" custLinFactY="49145" custLinFactNeighborX="-2519" custLinFactNeighborY="100000">
        <dgm:presLayoutVars>
          <dgm:chPref val="3"/>
        </dgm:presLayoutVars>
      </dgm:prSet>
      <dgm:spPr/>
      <dgm:t>
        <a:bodyPr/>
        <a:lstStyle/>
        <a:p>
          <a:endParaRPr lang="en-US"/>
        </a:p>
      </dgm:t>
    </dgm:pt>
    <dgm:pt modelId="{17D4ED88-C602-42F0-848E-F015CF965176}" type="pres">
      <dgm:prSet presAssocID="{94747F8C-E35A-4B64-9941-EA6FE35B580B}" presName="level3hierChild" presStyleCnt="0"/>
      <dgm:spPr/>
    </dgm:pt>
    <dgm:pt modelId="{33557E4A-AA9E-4AED-BB56-DD2DC03058DF}" type="pres">
      <dgm:prSet presAssocID="{FABFAF86-7763-431C-A39F-A44AE4AF75F3}" presName="conn2-1" presStyleLbl="parChTrans1D3" presStyleIdx="0" presStyleCnt="2"/>
      <dgm:spPr/>
      <dgm:t>
        <a:bodyPr/>
        <a:lstStyle/>
        <a:p>
          <a:endParaRPr lang="en-US"/>
        </a:p>
      </dgm:t>
    </dgm:pt>
    <dgm:pt modelId="{341B2BD3-A31B-4967-9200-47679AB3311B}" type="pres">
      <dgm:prSet presAssocID="{FABFAF86-7763-431C-A39F-A44AE4AF75F3}" presName="connTx" presStyleLbl="parChTrans1D3" presStyleIdx="0" presStyleCnt="2"/>
      <dgm:spPr/>
      <dgm:t>
        <a:bodyPr/>
        <a:lstStyle/>
        <a:p>
          <a:endParaRPr lang="en-US"/>
        </a:p>
      </dgm:t>
    </dgm:pt>
    <dgm:pt modelId="{953E0FDE-CA50-49D7-873A-DBF403C30702}" type="pres">
      <dgm:prSet presAssocID="{70EC406A-3005-4C22-8510-E11DDF98C0C0}" presName="root2" presStyleCnt="0"/>
      <dgm:spPr/>
    </dgm:pt>
    <dgm:pt modelId="{2365D101-F80C-4DDC-AA50-ACF31FE1284A}" type="pres">
      <dgm:prSet presAssocID="{70EC406A-3005-4C22-8510-E11DDF98C0C0}" presName="LevelTwoTextNode" presStyleLbl="node3" presStyleIdx="0" presStyleCnt="2" custLinFactY="23211" custLinFactNeighborX="-9784" custLinFactNeighborY="100000">
        <dgm:presLayoutVars>
          <dgm:chPref val="3"/>
        </dgm:presLayoutVars>
      </dgm:prSet>
      <dgm:spPr/>
      <dgm:t>
        <a:bodyPr/>
        <a:lstStyle/>
        <a:p>
          <a:endParaRPr lang="en-US"/>
        </a:p>
      </dgm:t>
    </dgm:pt>
    <dgm:pt modelId="{7C66BBC6-45C7-47CF-924B-3BF42B3D300A}" type="pres">
      <dgm:prSet presAssocID="{70EC406A-3005-4C22-8510-E11DDF98C0C0}" presName="level3hierChild" presStyleCnt="0"/>
      <dgm:spPr/>
    </dgm:pt>
    <dgm:pt modelId="{7C402DDF-1F80-4C7E-BC78-45D2E92E67E0}" type="pres">
      <dgm:prSet presAssocID="{09C7F681-7548-4FB1-B097-B33B35C74CB5}" presName="conn2-1" presStyleLbl="parChTrans1D3" presStyleIdx="1" presStyleCnt="2"/>
      <dgm:spPr/>
      <dgm:t>
        <a:bodyPr/>
        <a:lstStyle/>
        <a:p>
          <a:endParaRPr lang="en-US"/>
        </a:p>
      </dgm:t>
    </dgm:pt>
    <dgm:pt modelId="{C640ADD1-06CA-4FF8-9BAA-C63AC2CC77EB}" type="pres">
      <dgm:prSet presAssocID="{09C7F681-7548-4FB1-B097-B33B35C74CB5}" presName="connTx" presStyleLbl="parChTrans1D3" presStyleIdx="1" presStyleCnt="2"/>
      <dgm:spPr/>
      <dgm:t>
        <a:bodyPr/>
        <a:lstStyle/>
        <a:p>
          <a:endParaRPr lang="en-US"/>
        </a:p>
      </dgm:t>
    </dgm:pt>
    <dgm:pt modelId="{E24AE6C7-04D3-4CC7-94F9-987A73BBABD8}" type="pres">
      <dgm:prSet presAssocID="{E5597226-F360-400C-940E-5104B29F625F}" presName="root2" presStyleCnt="0"/>
      <dgm:spPr/>
    </dgm:pt>
    <dgm:pt modelId="{AC99B952-0251-49EF-815D-1457EEBC884F}" type="pres">
      <dgm:prSet presAssocID="{E5597226-F360-400C-940E-5104B29F625F}" presName="LevelTwoTextNode" presStyleLbl="node3" presStyleIdx="1" presStyleCnt="2" custLinFactY="59909" custLinFactNeighborX="-17368" custLinFactNeighborY="100000">
        <dgm:presLayoutVars>
          <dgm:chPref val="3"/>
        </dgm:presLayoutVars>
      </dgm:prSet>
      <dgm:spPr/>
      <dgm:t>
        <a:bodyPr/>
        <a:lstStyle/>
        <a:p>
          <a:endParaRPr lang="en-US"/>
        </a:p>
      </dgm:t>
    </dgm:pt>
    <dgm:pt modelId="{BA1B751C-9ACD-49F8-B2CB-534540A80364}" type="pres">
      <dgm:prSet presAssocID="{E5597226-F360-400C-940E-5104B29F625F}" presName="level3hierChild" presStyleCnt="0"/>
      <dgm:spPr/>
    </dgm:pt>
    <dgm:pt modelId="{EA14497D-2A01-4B02-BB65-03FBEC8E3465}" type="pres">
      <dgm:prSet presAssocID="{14187083-6CFE-4008-8994-107AE30D8874}" presName="conn2-1" presStyleLbl="parChTrans1D2" presStyleIdx="1" presStyleCnt="2"/>
      <dgm:spPr/>
      <dgm:t>
        <a:bodyPr/>
        <a:lstStyle/>
        <a:p>
          <a:endParaRPr lang="en-US"/>
        </a:p>
      </dgm:t>
    </dgm:pt>
    <dgm:pt modelId="{2934678E-DD0D-418C-B51A-6B35DCE03214}" type="pres">
      <dgm:prSet presAssocID="{14187083-6CFE-4008-8994-107AE30D8874}" presName="connTx" presStyleLbl="parChTrans1D2" presStyleIdx="1" presStyleCnt="2"/>
      <dgm:spPr/>
      <dgm:t>
        <a:bodyPr/>
        <a:lstStyle/>
        <a:p>
          <a:endParaRPr lang="en-US"/>
        </a:p>
      </dgm:t>
    </dgm:pt>
    <dgm:pt modelId="{37A23C13-0FA4-4C88-837E-0F160173A5E9}" type="pres">
      <dgm:prSet presAssocID="{9DDE996A-3354-4119-BF1B-7FB484A43925}" presName="root2" presStyleCnt="0"/>
      <dgm:spPr/>
    </dgm:pt>
    <dgm:pt modelId="{44CFF462-8A77-434E-959E-E0655B8C6B07}" type="pres">
      <dgm:prSet presAssocID="{9DDE996A-3354-4119-BF1B-7FB484A43925}" presName="LevelTwoTextNode" presStyleLbl="node2" presStyleIdx="1" presStyleCnt="2" custLinFactY="-25138" custLinFactNeighborX="-6312" custLinFactNeighborY="-100000">
        <dgm:presLayoutVars>
          <dgm:chPref val="3"/>
        </dgm:presLayoutVars>
      </dgm:prSet>
      <dgm:spPr/>
      <dgm:t>
        <a:bodyPr/>
        <a:lstStyle/>
        <a:p>
          <a:endParaRPr lang="en-US"/>
        </a:p>
      </dgm:t>
    </dgm:pt>
    <dgm:pt modelId="{CE278905-7085-428B-91CB-F5150E19D601}" type="pres">
      <dgm:prSet presAssocID="{9DDE996A-3354-4119-BF1B-7FB484A43925}" presName="level3hierChild" presStyleCnt="0"/>
      <dgm:spPr/>
    </dgm:pt>
  </dgm:ptLst>
  <dgm:cxnLst>
    <dgm:cxn modelId="{B0C87E56-B946-4DE4-A99A-B4C3B5BA8ACB}" type="presOf" srcId="{FABFAF86-7763-431C-A39F-A44AE4AF75F3}" destId="{341B2BD3-A31B-4967-9200-47679AB3311B}" srcOrd="1" destOrd="0" presId="urn:microsoft.com/office/officeart/2005/8/layout/hierarchy2"/>
    <dgm:cxn modelId="{B39112A0-2A63-4280-A3C3-F0B711815D90}" type="presOf" srcId="{E5597226-F360-400C-940E-5104B29F625F}" destId="{AC99B952-0251-49EF-815D-1457EEBC884F}" srcOrd="0" destOrd="0" presId="urn:microsoft.com/office/officeart/2005/8/layout/hierarchy2"/>
    <dgm:cxn modelId="{41D27356-B3D8-4E96-9A9B-984DC57E9656}" type="presOf" srcId="{FABFAF86-7763-431C-A39F-A44AE4AF75F3}" destId="{33557E4A-AA9E-4AED-BB56-DD2DC03058DF}" srcOrd="0" destOrd="0" presId="urn:microsoft.com/office/officeart/2005/8/layout/hierarchy2"/>
    <dgm:cxn modelId="{56AC394C-20F5-43A8-9E1D-C9264914F79F}" type="presOf" srcId="{09C7F681-7548-4FB1-B097-B33B35C74CB5}" destId="{7C402DDF-1F80-4C7E-BC78-45D2E92E67E0}" srcOrd="0" destOrd="0" presId="urn:microsoft.com/office/officeart/2005/8/layout/hierarchy2"/>
    <dgm:cxn modelId="{C83D3E44-EE42-4975-80D7-63C2C01F22BC}" type="presOf" srcId="{A8DA8603-8666-4590-B6BA-AD81C84990DB}" destId="{B8F1B299-CF2A-4FCF-A39A-CC9E05D93F92}" srcOrd="0" destOrd="0" presId="urn:microsoft.com/office/officeart/2005/8/layout/hierarchy2"/>
    <dgm:cxn modelId="{3F4667E0-759A-4D05-8E34-544F1792069E}" srcId="{04112826-12A3-4FCE-B8D0-94299D277887}" destId="{9DDE996A-3354-4119-BF1B-7FB484A43925}" srcOrd="1" destOrd="0" parTransId="{14187083-6CFE-4008-8994-107AE30D8874}" sibTransId="{1C920535-7FFC-41D6-BF48-051C90398393}"/>
    <dgm:cxn modelId="{3071DC29-CBF7-46D1-BD05-C20E5C048C5B}" srcId="{A8DA8603-8666-4590-B6BA-AD81C84990DB}" destId="{04112826-12A3-4FCE-B8D0-94299D277887}" srcOrd="0" destOrd="0" parTransId="{0CFA38DE-ABB8-4F5A-B17B-6F5160FCAEA4}" sibTransId="{A8ADB34D-66B8-4875-9FD6-CBD6BA86BB8F}"/>
    <dgm:cxn modelId="{BC9955D8-5414-4BD1-BF56-12B0A5992712}" srcId="{04112826-12A3-4FCE-B8D0-94299D277887}" destId="{94747F8C-E35A-4B64-9941-EA6FE35B580B}" srcOrd="0" destOrd="0" parTransId="{D410284C-75BD-4DF3-95EC-25B3839AC3ED}" sibTransId="{9DECC769-C806-4889-8434-5299E2B79AD0}"/>
    <dgm:cxn modelId="{83F03274-8F68-4512-AC9C-5456ABD4FE62}" type="presOf" srcId="{70EC406A-3005-4C22-8510-E11DDF98C0C0}" destId="{2365D101-F80C-4DDC-AA50-ACF31FE1284A}" srcOrd="0" destOrd="0" presId="urn:microsoft.com/office/officeart/2005/8/layout/hierarchy2"/>
    <dgm:cxn modelId="{36FC697D-314F-4659-BCDB-9916675947DD}" type="presOf" srcId="{04112826-12A3-4FCE-B8D0-94299D277887}" destId="{2B87F4BA-93F0-484B-95E3-EDEC32B03EDB}" srcOrd="0" destOrd="0" presId="urn:microsoft.com/office/officeart/2005/8/layout/hierarchy2"/>
    <dgm:cxn modelId="{736C81A3-A67E-4D1E-B866-6F461E857417}" srcId="{94747F8C-E35A-4B64-9941-EA6FE35B580B}" destId="{E5597226-F360-400C-940E-5104B29F625F}" srcOrd="1" destOrd="0" parTransId="{09C7F681-7548-4FB1-B097-B33B35C74CB5}" sibTransId="{2B547C49-6B4B-4F98-9423-9EFD250757F7}"/>
    <dgm:cxn modelId="{3B2FFD7B-2E5B-4427-AE10-C414C921FB4A}" type="presOf" srcId="{9DDE996A-3354-4119-BF1B-7FB484A43925}" destId="{44CFF462-8A77-434E-959E-E0655B8C6B07}" srcOrd="0" destOrd="0" presId="urn:microsoft.com/office/officeart/2005/8/layout/hierarchy2"/>
    <dgm:cxn modelId="{F4248D86-B4C7-43EC-885B-6691063631FC}" type="presOf" srcId="{94747F8C-E35A-4B64-9941-EA6FE35B580B}" destId="{F82F5FDA-6EFD-4262-8845-52CC03BA4EDD}" srcOrd="0" destOrd="0" presId="urn:microsoft.com/office/officeart/2005/8/layout/hierarchy2"/>
    <dgm:cxn modelId="{E53030DA-2DF1-431B-9B4E-79E28BB0FA2C}" type="presOf" srcId="{14187083-6CFE-4008-8994-107AE30D8874}" destId="{2934678E-DD0D-418C-B51A-6B35DCE03214}" srcOrd="1" destOrd="0" presId="urn:microsoft.com/office/officeart/2005/8/layout/hierarchy2"/>
    <dgm:cxn modelId="{14902043-468A-4B73-8582-0D64E7E23474}" type="presOf" srcId="{D410284C-75BD-4DF3-95EC-25B3839AC3ED}" destId="{B8138B22-EC6C-4601-805E-E63C0739C588}" srcOrd="0" destOrd="0" presId="urn:microsoft.com/office/officeart/2005/8/layout/hierarchy2"/>
    <dgm:cxn modelId="{BB78F145-6C83-4C3C-9F64-D82547BB8294}" srcId="{94747F8C-E35A-4B64-9941-EA6FE35B580B}" destId="{70EC406A-3005-4C22-8510-E11DDF98C0C0}" srcOrd="0" destOrd="0" parTransId="{FABFAF86-7763-431C-A39F-A44AE4AF75F3}" sibTransId="{6AB7C5FB-FA65-43EF-8C0A-6A2809D741B8}"/>
    <dgm:cxn modelId="{0E59089A-F58B-4078-B9C3-F83ED82E2B26}" type="presOf" srcId="{09C7F681-7548-4FB1-B097-B33B35C74CB5}" destId="{C640ADD1-06CA-4FF8-9BAA-C63AC2CC77EB}" srcOrd="1" destOrd="0" presId="urn:microsoft.com/office/officeart/2005/8/layout/hierarchy2"/>
    <dgm:cxn modelId="{6561D213-063F-4281-B23D-F4BFC313D44F}" type="presOf" srcId="{14187083-6CFE-4008-8994-107AE30D8874}" destId="{EA14497D-2A01-4B02-BB65-03FBEC8E3465}" srcOrd="0" destOrd="0" presId="urn:microsoft.com/office/officeart/2005/8/layout/hierarchy2"/>
    <dgm:cxn modelId="{77E3162A-CFAB-4BF0-A0B2-2987A2796279}" type="presOf" srcId="{D410284C-75BD-4DF3-95EC-25B3839AC3ED}" destId="{2563814C-32B9-4160-8881-E2173F4944E3}" srcOrd="1" destOrd="0" presId="urn:microsoft.com/office/officeart/2005/8/layout/hierarchy2"/>
    <dgm:cxn modelId="{36EF90A4-FA5C-4E3E-B2D4-F8B1F47BB406}" type="presParOf" srcId="{B8F1B299-CF2A-4FCF-A39A-CC9E05D93F92}" destId="{F517501B-D40D-4CEF-A11D-CBB6F6C648FD}" srcOrd="0" destOrd="0" presId="urn:microsoft.com/office/officeart/2005/8/layout/hierarchy2"/>
    <dgm:cxn modelId="{94FEF18E-3F5F-4882-B088-DDA7E38C8D73}" type="presParOf" srcId="{F517501B-D40D-4CEF-A11D-CBB6F6C648FD}" destId="{2B87F4BA-93F0-484B-95E3-EDEC32B03EDB}" srcOrd="0" destOrd="0" presId="urn:microsoft.com/office/officeart/2005/8/layout/hierarchy2"/>
    <dgm:cxn modelId="{FF3B3441-D0A1-4F2F-BC7B-4067251B05B2}" type="presParOf" srcId="{F517501B-D40D-4CEF-A11D-CBB6F6C648FD}" destId="{566BB1AD-8F13-4F33-A87D-C731854E1462}" srcOrd="1" destOrd="0" presId="urn:microsoft.com/office/officeart/2005/8/layout/hierarchy2"/>
    <dgm:cxn modelId="{383AA27D-4F02-4ED8-9810-E47B6998973A}" type="presParOf" srcId="{566BB1AD-8F13-4F33-A87D-C731854E1462}" destId="{B8138B22-EC6C-4601-805E-E63C0739C588}" srcOrd="0" destOrd="0" presId="urn:microsoft.com/office/officeart/2005/8/layout/hierarchy2"/>
    <dgm:cxn modelId="{5168DD9D-C7CA-4549-9D53-507821527AAE}" type="presParOf" srcId="{B8138B22-EC6C-4601-805E-E63C0739C588}" destId="{2563814C-32B9-4160-8881-E2173F4944E3}" srcOrd="0" destOrd="0" presId="urn:microsoft.com/office/officeart/2005/8/layout/hierarchy2"/>
    <dgm:cxn modelId="{4458D029-1499-4C9B-86FC-3156663CDC21}" type="presParOf" srcId="{566BB1AD-8F13-4F33-A87D-C731854E1462}" destId="{A2588C2D-7894-40B0-B2C0-10FF8D3AF157}" srcOrd="1" destOrd="0" presId="urn:microsoft.com/office/officeart/2005/8/layout/hierarchy2"/>
    <dgm:cxn modelId="{C1E24564-81AE-4B56-AFDD-290104399B91}" type="presParOf" srcId="{A2588C2D-7894-40B0-B2C0-10FF8D3AF157}" destId="{F82F5FDA-6EFD-4262-8845-52CC03BA4EDD}" srcOrd="0" destOrd="0" presId="urn:microsoft.com/office/officeart/2005/8/layout/hierarchy2"/>
    <dgm:cxn modelId="{3D93BE7D-D27E-4E57-AA8B-7FF033F23CDA}" type="presParOf" srcId="{A2588C2D-7894-40B0-B2C0-10FF8D3AF157}" destId="{17D4ED88-C602-42F0-848E-F015CF965176}" srcOrd="1" destOrd="0" presId="urn:microsoft.com/office/officeart/2005/8/layout/hierarchy2"/>
    <dgm:cxn modelId="{F431A11B-B286-46D7-99A5-07C92C6343E3}" type="presParOf" srcId="{17D4ED88-C602-42F0-848E-F015CF965176}" destId="{33557E4A-AA9E-4AED-BB56-DD2DC03058DF}" srcOrd="0" destOrd="0" presId="urn:microsoft.com/office/officeart/2005/8/layout/hierarchy2"/>
    <dgm:cxn modelId="{E5CC0AA0-2465-48AD-A17A-09218874C58D}" type="presParOf" srcId="{33557E4A-AA9E-4AED-BB56-DD2DC03058DF}" destId="{341B2BD3-A31B-4967-9200-47679AB3311B}" srcOrd="0" destOrd="0" presId="urn:microsoft.com/office/officeart/2005/8/layout/hierarchy2"/>
    <dgm:cxn modelId="{E59BF46B-8715-4BE2-9904-0E76A6C9ADE8}" type="presParOf" srcId="{17D4ED88-C602-42F0-848E-F015CF965176}" destId="{953E0FDE-CA50-49D7-873A-DBF403C30702}" srcOrd="1" destOrd="0" presId="urn:microsoft.com/office/officeart/2005/8/layout/hierarchy2"/>
    <dgm:cxn modelId="{28555B77-8AA1-4B0F-B9AC-B395A22C62A4}" type="presParOf" srcId="{953E0FDE-CA50-49D7-873A-DBF403C30702}" destId="{2365D101-F80C-4DDC-AA50-ACF31FE1284A}" srcOrd="0" destOrd="0" presId="urn:microsoft.com/office/officeart/2005/8/layout/hierarchy2"/>
    <dgm:cxn modelId="{33C28813-60AE-4BEA-98DB-916BFB752262}" type="presParOf" srcId="{953E0FDE-CA50-49D7-873A-DBF403C30702}" destId="{7C66BBC6-45C7-47CF-924B-3BF42B3D300A}" srcOrd="1" destOrd="0" presId="urn:microsoft.com/office/officeart/2005/8/layout/hierarchy2"/>
    <dgm:cxn modelId="{FAD30C6F-2761-4CB3-849B-CCD0600936CC}" type="presParOf" srcId="{17D4ED88-C602-42F0-848E-F015CF965176}" destId="{7C402DDF-1F80-4C7E-BC78-45D2E92E67E0}" srcOrd="2" destOrd="0" presId="urn:microsoft.com/office/officeart/2005/8/layout/hierarchy2"/>
    <dgm:cxn modelId="{DB3C10DF-0708-4767-881B-9BD0CD08B9E1}" type="presParOf" srcId="{7C402DDF-1F80-4C7E-BC78-45D2E92E67E0}" destId="{C640ADD1-06CA-4FF8-9BAA-C63AC2CC77EB}" srcOrd="0" destOrd="0" presId="urn:microsoft.com/office/officeart/2005/8/layout/hierarchy2"/>
    <dgm:cxn modelId="{5DA59CA7-E18A-456A-AFA8-F0B7FD5A498E}" type="presParOf" srcId="{17D4ED88-C602-42F0-848E-F015CF965176}" destId="{E24AE6C7-04D3-4CC7-94F9-987A73BBABD8}" srcOrd="3" destOrd="0" presId="urn:microsoft.com/office/officeart/2005/8/layout/hierarchy2"/>
    <dgm:cxn modelId="{56BB8F97-A1A4-4728-A935-9DF52E792168}" type="presParOf" srcId="{E24AE6C7-04D3-4CC7-94F9-987A73BBABD8}" destId="{AC99B952-0251-49EF-815D-1457EEBC884F}" srcOrd="0" destOrd="0" presId="urn:microsoft.com/office/officeart/2005/8/layout/hierarchy2"/>
    <dgm:cxn modelId="{FF2E3EA2-BCFB-4B21-9ECD-898973CF3FA1}" type="presParOf" srcId="{E24AE6C7-04D3-4CC7-94F9-987A73BBABD8}" destId="{BA1B751C-9ACD-49F8-B2CB-534540A80364}" srcOrd="1" destOrd="0" presId="urn:microsoft.com/office/officeart/2005/8/layout/hierarchy2"/>
    <dgm:cxn modelId="{516E64CE-DFF9-4CDF-BFA0-9CB138D197DC}" type="presParOf" srcId="{566BB1AD-8F13-4F33-A87D-C731854E1462}" destId="{EA14497D-2A01-4B02-BB65-03FBEC8E3465}" srcOrd="2" destOrd="0" presId="urn:microsoft.com/office/officeart/2005/8/layout/hierarchy2"/>
    <dgm:cxn modelId="{8B66EC97-A450-4B28-92CE-F16A716393E6}" type="presParOf" srcId="{EA14497D-2A01-4B02-BB65-03FBEC8E3465}" destId="{2934678E-DD0D-418C-B51A-6B35DCE03214}" srcOrd="0" destOrd="0" presId="urn:microsoft.com/office/officeart/2005/8/layout/hierarchy2"/>
    <dgm:cxn modelId="{4932A8D6-FC7D-400D-87B7-C75F52C5D61E}" type="presParOf" srcId="{566BB1AD-8F13-4F33-A87D-C731854E1462}" destId="{37A23C13-0FA4-4C88-837E-0F160173A5E9}" srcOrd="3" destOrd="0" presId="urn:microsoft.com/office/officeart/2005/8/layout/hierarchy2"/>
    <dgm:cxn modelId="{8D2BE3AC-87FF-48D9-9CEB-5D1E6BFD1DE8}" type="presParOf" srcId="{37A23C13-0FA4-4C88-837E-0F160173A5E9}" destId="{44CFF462-8A77-434E-959E-E0655B8C6B07}" srcOrd="0" destOrd="0" presId="urn:microsoft.com/office/officeart/2005/8/layout/hierarchy2"/>
    <dgm:cxn modelId="{E8DE14EA-DDAB-4A9D-A4C9-1F23E3B54F15}" type="presParOf" srcId="{37A23C13-0FA4-4C88-837E-0F160173A5E9}" destId="{CE278905-7085-428B-91CB-F5150E19D60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6E7843-C858-114F-A36C-6055F8E9F871}"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9DF9DF69-CF30-1E42-BD6E-250A9B618E0D}">
      <dgm:prSet phldrT="[Text]"/>
      <dgm:spPr/>
      <dgm:t>
        <a:bodyPr/>
        <a:lstStyle/>
        <a:p>
          <a:r>
            <a:rPr lang="en-US" dirty="0" smtClean="0"/>
            <a:t>Increased depression and anxiety</a:t>
          </a:r>
          <a:endParaRPr lang="en-US" dirty="0"/>
        </a:p>
      </dgm:t>
    </dgm:pt>
    <dgm:pt modelId="{9AA59761-BFF8-1543-BD73-CBC8B7EE1676}" type="parTrans" cxnId="{024E6807-2015-E944-B748-AEE8F0FA7CA4}">
      <dgm:prSet/>
      <dgm:spPr/>
      <dgm:t>
        <a:bodyPr/>
        <a:lstStyle/>
        <a:p>
          <a:endParaRPr lang="en-US"/>
        </a:p>
      </dgm:t>
    </dgm:pt>
    <dgm:pt modelId="{6E037677-815F-324E-8089-9B64A914017E}" type="sibTrans" cxnId="{024E6807-2015-E944-B748-AEE8F0FA7CA4}">
      <dgm:prSet/>
      <dgm:spPr/>
      <dgm:t>
        <a:bodyPr/>
        <a:lstStyle/>
        <a:p>
          <a:endParaRPr lang="en-US"/>
        </a:p>
      </dgm:t>
    </dgm:pt>
    <dgm:pt modelId="{E0D900DB-3D7F-3142-94A1-2009DD2A492E}">
      <dgm:prSet phldrT="[Text]"/>
      <dgm:spPr/>
      <dgm:t>
        <a:bodyPr/>
        <a:lstStyle/>
        <a:p>
          <a:r>
            <a:rPr lang="en-US" dirty="0" smtClean="0"/>
            <a:t>Poor adherence</a:t>
          </a:r>
          <a:endParaRPr lang="en-US" dirty="0"/>
        </a:p>
      </dgm:t>
    </dgm:pt>
    <dgm:pt modelId="{C3D73938-C866-F64C-BDC9-372E14440423}" type="parTrans" cxnId="{04ACB177-DACE-A243-B09C-479AAF753221}">
      <dgm:prSet/>
      <dgm:spPr/>
      <dgm:t>
        <a:bodyPr/>
        <a:lstStyle/>
        <a:p>
          <a:endParaRPr lang="en-US"/>
        </a:p>
      </dgm:t>
    </dgm:pt>
    <dgm:pt modelId="{49B6DE5D-48DF-314F-836C-A71500F02BF5}" type="sibTrans" cxnId="{04ACB177-DACE-A243-B09C-479AAF753221}">
      <dgm:prSet/>
      <dgm:spPr/>
      <dgm:t>
        <a:bodyPr/>
        <a:lstStyle/>
        <a:p>
          <a:endParaRPr lang="en-US"/>
        </a:p>
      </dgm:t>
    </dgm:pt>
    <dgm:pt modelId="{635E6F85-4D35-C048-804E-01254BDDF14D}">
      <dgm:prSet phldrT="[Text]"/>
      <dgm:spPr/>
      <dgm:t>
        <a:bodyPr/>
        <a:lstStyle/>
        <a:p>
          <a:r>
            <a:rPr lang="en-US" dirty="0" smtClean="0"/>
            <a:t>Increased perception of symptoms </a:t>
          </a:r>
          <a:endParaRPr lang="en-US" dirty="0"/>
        </a:p>
      </dgm:t>
    </dgm:pt>
    <dgm:pt modelId="{895803BB-62CE-124E-91E2-3562E5F8EE80}" type="parTrans" cxnId="{25C0A84D-ECF9-CD49-B342-0BB75E819A92}">
      <dgm:prSet/>
      <dgm:spPr/>
      <dgm:t>
        <a:bodyPr/>
        <a:lstStyle/>
        <a:p>
          <a:endParaRPr lang="en-US"/>
        </a:p>
      </dgm:t>
    </dgm:pt>
    <dgm:pt modelId="{9D9B37AD-534B-9448-A769-5CBA15CD3447}" type="sibTrans" cxnId="{25C0A84D-ECF9-CD49-B342-0BB75E819A92}">
      <dgm:prSet/>
      <dgm:spPr/>
      <dgm:t>
        <a:bodyPr/>
        <a:lstStyle/>
        <a:p>
          <a:endParaRPr lang="en-US"/>
        </a:p>
      </dgm:t>
    </dgm:pt>
    <dgm:pt modelId="{EA236C4C-A300-6D41-BB6F-8B9A7D782B78}">
      <dgm:prSet phldrT="[Text]"/>
      <dgm:spPr/>
      <dgm:t>
        <a:bodyPr/>
        <a:lstStyle/>
        <a:p>
          <a:r>
            <a:rPr lang="en-US" dirty="0" smtClean="0"/>
            <a:t>Additional impairment in functioning</a:t>
          </a:r>
          <a:endParaRPr lang="en-US" dirty="0"/>
        </a:p>
      </dgm:t>
    </dgm:pt>
    <dgm:pt modelId="{AEE753B5-8ED6-054D-B4A0-5FEF917CCFCF}" type="sibTrans" cxnId="{FCAF9DFB-8FAA-534C-A690-9552B5C1669B}">
      <dgm:prSet/>
      <dgm:spPr/>
      <dgm:t>
        <a:bodyPr/>
        <a:lstStyle/>
        <a:p>
          <a:endParaRPr lang="en-US"/>
        </a:p>
      </dgm:t>
    </dgm:pt>
    <dgm:pt modelId="{0725FE9F-7E77-1646-BC1A-4940190DB879}" type="parTrans" cxnId="{FCAF9DFB-8FAA-534C-A690-9552B5C1669B}">
      <dgm:prSet/>
      <dgm:spPr/>
      <dgm:t>
        <a:bodyPr/>
        <a:lstStyle/>
        <a:p>
          <a:endParaRPr lang="en-US"/>
        </a:p>
      </dgm:t>
    </dgm:pt>
    <dgm:pt modelId="{912147EE-0FC2-3A4F-9E69-21DB6B5C3EAC}">
      <dgm:prSet phldrT="[Text]"/>
      <dgm:spPr/>
      <dgm:t>
        <a:bodyPr/>
        <a:lstStyle/>
        <a:p>
          <a:r>
            <a:rPr lang="en-US" dirty="0" smtClean="0"/>
            <a:t>Chronic medical illness</a:t>
          </a:r>
          <a:endParaRPr lang="en-US" dirty="0"/>
        </a:p>
      </dgm:t>
    </dgm:pt>
    <dgm:pt modelId="{ED7DBCD3-2124-1442-9473-AA9A9D383E1F}" type="parTrans" cxnId="{69E87AB4-5681-EE40-82AC-0CCA1A2A179E}">
      <dgm:prSet/>
      <dgm:spPr/>
      <dgm:t>
        <a:bodyPr/>
        <a:lstStyle/>
        <a:p>
          <a:endParaRPr lang="en-US"/>
        </a:p>
      </dgm:t>
    </dgm:pt>
    <dgm:pt modelId="{7D5D81AE-A960-C94D-B300-33FCEE8694B9}" type="sibTrans" cxnId="{69E87AB4-5681-EE40-82AC-0CCA1A2A179E}">
      <dgm:prSet/>
      <dgm:spPr/>
      <dgm:t>
        <a:bodyPr/>
        <a:lstStyle/>
        <a:p>
          <a:endParaRPr lang="en-US"/>
        </a:p>
      </dgm:t>
    </dgm:pt>
    <dgm:pt modelId="{A86DB1D6-B436-5E4A-8291-7D736B15289F}">
      <dgm:prSet/>
      <dgm:spPr/>
      <dgm:t>
        <a:bodyPr/>
        <a:lstStyle/>
        <a:p>
          <a:r>
            <a:rPr lang="en-US" dirty="0" smtClean="0"/>
            <a:t>Increased risk of complications, higher medical costs</a:t>
          </a:r>
          <a:endParaRPr lang="en-US" dirty="0"/>
        </a:p>
      </dgm:t>
    </dgm:pt>
    <dgm:pt modelId="{71F14059-66CE-E340-87F3-828AA0474DDF}" type="parTrans" cxnId="{E1F4A2B9-AB09-1547-B8C3-C51039905E47}">
      <dgm:prSet/>
      <dgm:spPr/>
      <dgm:t>
        <a:bodyPr/>
        <a:lstStyle/>
        <a:p>
          <a:endParaRPr lang="en-US"/>
        </a:p>
      </dgm:t>
    </dgm:pt>
    <dgm:pt modelId="{74439E9B-6C84-6B4A-947E-2C37586FD539}" type="sibTrans" cxnId="{E1F4A2B9-AB09-1547-B8C3-C51039905E47}">
      <dgm:prSet/>
      <dgm:spPr/>
      <dgm:t>
        <a:bodyPr/>
        <a:lstStyle/>
        <a:p>
          <a:endParaRPr lang="en-US"/>
        </a:p>
      </dgm:t>
    </dgm:pt>
    <dgm:pt modelId="{4998B691-B72B-544D-8085-CC9388025ADF}" type="pres">
      <dgm:prSet presAssocID="{796E7843-C858-114F-A36C-6055F8E9F871}" presName="cycle" presStyleCnt="0">
        <dgm:presLayoutVars>
          <dgm:dir/>
          <dgm:resizeHandles val="exact"/>
        </dgm:presLayoutVars>
      </dgm:prSet>
      <dgm:spPr/>
      <dgm:t>
        <a:bodyPr/>
        <a:lstStyle/>
        <a:p>
          <a:endParaRPr lang="en-US"/>
        </a:p>
      </dgm:t>
    </dgm:pt>
    <dgm:pt modelId="{5DD86A36-30A8-8B42-9A59-7B762262CE19}" type="pres">
      <dgm:prSet presAssocID="{9DF9DF69-CF30-1E42-BD6E-250A9B618E0D}" presName="dummy" presStyleCnt="0"/>
      <dgm:spPr/>
    </dgm:pt>
    <dgm:pt modelId="{943A0B2A-97BD-B34A-92E5-796F6393EB02}" type="pres">
      <dgm:prSet presAssocID="{9DF9DF69-CF30-1E42-BD6E-250A9B618E0D}" presName="node" presStyleLbl="revTx" presStyleIdx="0" presStyleCnt="6">
        <dgm:presLayoutVars>
          <dgm:bulletEnabled val="1"/>
        </dgm:presLayoutVars>
      </dgm:prSet>
      <dgm:spPr/>
      <dgm:t>
        <a:bodyPr/>
        <a:lstStyle/>
        <a:p>
          <a:endParaRPr lang="en-US"/>
        </a:p>
      </dgm:t>
    </dgm:pt>
    <dgm:pt modelId="{303CD890-7DF0-EC42-8054-27CC6ACE1578}" type="pres">
      <dgm:prSet presAssocID="{6E037677-815F-324E-8089-9B64A914017E}" presName="sibTrans" presStyleLbl="node1" presStyleIdx="0" presStyleCnt="6"/>
      <dgm:spPr/>
      <dgm:t>
        <a:bodyPr/>
        <a:lstStyle/>
        <a:p>
          <a:endParaRPr lang="en-US"/>
        </a:p>
      </dgm:t>
    </dgm:pt>
    <dgm:pt modelId="{51292583-FEAB-BA43-9BCD-0085F1869174}" type="pres">
      <dgm:prSet presAssocID="{E0D900DB-3D7F-3142-94A1-2009DD2A492E}" presName="dummy" presStyleCnt="0"/>
      <dgm:spPr/>
    </dgm:pt>
    <dgm:pt modelId="{AFDFCA0E-8855-544C-8DEE-5B1C5C7B79AD}" type="pres">
      <dgm:prSet presAssocID="{E0D900DB-3D7F-3142-94A1-2009DD2A492E}" presName="node" presStyleLbl="revTx" presStyleIdx="1" presStyleCnt="6">
        <dgm:presLayoutVars>
          <dgm:bulletEnabled val="1"/>
        </dgm:presLayoutVars>
      </dgm:prSet>
      <dgm:spPr/>
      <dgm:t>
        <a:bodyPr/>
        <a:lstStyle/>
        <a:p>
          <a:endParaRPr lang="en-US"/>
        </a:p>
      </dgm:t>
    </dgm:pt>
    <dgm:pt modelId="{256CD572-FB5A-284A-80BA-50F9D893B309}" type="pres">
      <dgm:prSet presAssocID="{49B6DE5D-48DF-314F-836C-A71500F02BF5}" presName="sibTrans" presStyleLbl="node1" presStyleIdx="1" presStyleCnt="6"/>
      <dgm:spPr/>
      <dgm:t>
        <a:bodyPr/>
        <a:lstStyle/>
        <a:p>
          <a:endParaRPr lang="en-US"/>
        </a:p>
      </dgm:t>
    </dgm:pt>
    <dgm:pt modelId="{E698096F-E0A5-174C-B095-6E5FE8075BB3}" type="pres">
      <dgm:prSet presAssocID="{635E6F85-4D35-C048-804E-01254BDDF14D}" presName="dummy" presStyleCnt="0"/>
      <dgm:spPr/>
    </dgm:pt>
    <dgm:pt modelId="{CE69147E-0507-4343-A192-2D21B0D04270}" type="pres">
      <dgm:prSet presAssocID="{635E6F85-4D35-C048-804E-01254BDDF14D}" presName="node" presStyleLbl="revTx" presStyleIdx="2" presStyleCnt="6">
        <dgm:presLayoutVars>
          <dgm:bulletEnabled val="1"/>
        </dgm:presLayoutVars>
      </dgm:prSet>
      <dgm:spPr/>
      <dgm:t>
        <a:bodyPr/>
        <a:lstStyle/>
        <a:p>
          <a:endParaRPr lang="en-US"/>
        </a:p>
      </dgm:t>
    </dgm:pt>
    <dgm:pt modelId="{F60C738D-1CCE-C649-93A6-B535C9840E5F}" type="pres">
      <dgm:prSet presAssocID="{9D9B37AD-534B-9448-A769-5CBA15CD3447}" presName="sibTrans" presStyleLbl="node1" presStyleIdx="2" presStyleCnt="6"/>
      <dgm:spPr/>
      <dgm:t>
        <a:bodyPr/>
        <a:lstStyle/>
        <a:p>
          <a:endParaRPr lang="en-US"/>
        </a:p>
      </dgm:t>
    </dgm:pt>
    <dgm:pt modelId="{EB527960-54D4-0742-B4A8-65EFE654E1E2}" type="pres">
      <dgm:prSet presAssocID="{EA236C4C-A300-6D41-BB6F-8B9A7D782B78}" presName="dummy" presStyleCnt="0"/>
      <dgm:spPr/>
    </dgm:pt>
    <dgm:pt modelId="{15DE359E-8AB8-884C-AD80-6033FC7CECDF}" type="pres">
      <dgm:prSet presAssocID="{EA236C4C-A300-6D41-BB6F-8B9A7D782B78}" presName="node" presStyleLbl="revTx" presStyleIdx="3" presStyleCnt="6">
        <dgm:presLayoutVars>
          <dgm:bulletEnabled val="1"/>
        </dgm:presLayoutVars>
      </dgm:prSet>
      <dgm:spPr/>
      <dgm:t>
        <a:bodyPr/>
        <a:lstStyle/>
        <a:p>
          <a:endParaRPr lang="en-US"/>
        </a:p>
      </dgm:t>
    </dgm:pt>
    <dgm:pt modelId="{5E979557-9763-8448-85F9-496440193881}" type="pres">
      <dgm:prSet presAssocID="{AEE753B5-8ED6-054D-B4A0-5FEF917CCFCF}" presName="sibTrans" presStyleLbl="node1" presStyleIdx="3" presStyleCnt="6"/>
      <dgm:spPr/>
      <dgm:t>
        <a:bodyPr/>
        <a:lstStyle/>
        <a:p>
          <a:endParaRPr lang="en-US"/>
        </a:p>
      </dgm:t>
    </dgm:pt>
    <dgm:pt modelId="{89A76EFD-8D92-1047-8CF5-25BDFC37F24B}" type="pres">
      <dgm:prSet presAssocID="{A86DB1D6-B436-5E4A-8291-7D736B15289F}" presName="dummy" presStyleCnt="0"/>
      <dgm:spPr/>
    </dgm:pt>
    <dgm:pt modelId="{94A88152-ED50-4B4D-83F4-53B532F8734B}" type="pres">
      <dgm:prSet presAssocID="{A86DB1D6-B436-5E4A-8291-7D736B15289F}" presName="node" presStyleLbl="revTx" presStyleIdx="4" presStyleCnt="6" custScaleX="151153">
        <dgm:presLayoutVars>
          <dgm:bulletEnabled val="1"/>
        </dgm:presLayoutVars>
      </dgm:prSet>
      <dgm:spPr/>
      <dgm:t>
        <a:bodyPr/>
        <a:lstStyle/>
        <a:p>
          <a:endParaRPr lang="en-US"/>
        </a:p>
      </dgm:t>
    </dgm:pt>
    <dgm:pt modelId="{DEC9BBB6-98D3-A447-8DCF-0C69CE094382}" type="pres">
      <dgm:prSet presAssocID="{74439E9B-6C84-6B4A-947E-2C37586FD539}" presName="sibTrans" presStyleLbl="node1" presStyleIdx="4" presStyleCnt="6"/>
      <dgm:spPr/>
      <dgm:t>
        <a:bodyPr/>
        <a:lstStyle/>
        <a:p>
          <a:endParaRPr lang="en-US"/>
        </a:p>
      </dgm:t>
    </dgm:pt>
    <dgm:pt modelId="{5C13C1F1-9943-0D49-9841-C1F94BF0F070}" type="pres">
      <dgm:prSet presAssocID="{912147EE-0FC2-3A4F-9E69-21DB6B5C3EAC}" presName="dummy" presStyleCnt="0"/>
      <dgm:spPr/>
    </dgm:pt>
    <dgm:pt modelId="{38C5C8A7-DA2C-B24B-8CCC-CFC6E32B5C03}" type="pres">
      <dgm:prSet presAssocID="{912147EE-0FC2-3A4F-9E69-21DB6B5C3EAC}" presName="node" presStyleLbl="revTx" presStyleIdx="5" presStyleCnt="6">
        <dgm:presLayoutVars>
          <dgm:bulletEnabled val="1"/>
        </dgm:presLayoutVars>
      </dgm:prSet>
      <dgm:spPr/>
      <dgm:t>
        <a:bodyPr/>
        <a:lstStyle/>
        <a:p>
          <a:endParaRPr lang="en-US"/>
        </a:p>
      </dgm:t>
    </dgm:pt>
    <dgm:pt modelId="{7CF54858-91E6-F446-957A-A6ABA05CE5FB}" type="pres">
      <dgm:prSet presAssocID="{7D5D81AE-A960-C94D-B300-33FCEE8694B9}" presName="sibTrans" presStyleLbl="node1" presStyleIdx="5" presStyleCnt="6" custScaleY="91638"/>
      <dgm:spPr/>
      <dgm:t>
        <a:bodyPr/>
        <a:lstStyle/>
        <a:p>
          <a:endParaRPr lang="en-US"/>
        </a:p>
      </dgm:t>
    </dgm:pt>
  </dgm:ptLst>
  <dgm:cxnLst>
    <dgm:cxn modelId="{607FEE07-DB99-4F23-B0CB-47126EB6344B}" type="presOf" srcId="{A86DB1D6-B436-5E4A-8291-7D736B15289F}" destId="{94A88152-ED50-4B4D-83F4-53B532F8734B}" srcOrd="0" destOrd="0" presId="urn:microsoft.com/office/officeart/2005/8/layout/cycle1"/>
    <dgm:cxn modelId="{D5E06C7C-2BAE-4B28-A067-85A0122A96AD}" type="presOf" srcId="{9D9B37AD-534B-9448-A769-5CBA15CD3447}" destId="{F60C738D-1CCE-C649-93A6-B535C9840E5F}" srcOrd="0" destOrd="0" presId="urn:microsoft.com/office/officeart/2005/8/layout/cycle1"/>
    <dgm:cxn modelId="{AC35BD7F-1768-46AD-99A7-A296E8BE6D0E}" type="presOf" srcId="{E0D900DB-3D7F-3142-94A1-2009DD2A492E}" destId="{AFDFCA0E-8855-544C-8DEE-5B1C5C7B79AD}" srcOrd="0" destOrd="0" presId="urn:microsoft.com/office/officeart/2005/8/layout/cycle1"/>
    <dgm:cxn modelId="{FFC65DC3-0073-4041-807A-AC9757E40D6A}" type="presOf" srcId="{635E6F85-4D35-C048-804E-01254BDDF14D}" destId="{CE69147E-0507-4343-A192-2D21B0D04270}" srcOrd="0" destOrd="0" presId="urn:microsoft.com/office/officeart/2005/8/layout/cycle1"/>
    <dgm:cxn modelId="{024E6807-2015-E944-B748-AEE8F0FA7CA4}" srcId="{796E7843-C858-114F-A36C-6055F8E9F871}" destId="{9DF9DF69-CF30-1E42-BD6E-250A9B618E0D}" srcOrd="0" destOrd="0" parTransId="{9AA59761-BFF8-1543-BD73-CBC8B7EE1676}" sibTransId="{6E037677-815F-324E-8089-9B64A914017E}"/>
    <dgm:cxn modelId="{C129A2D3-DF59-4055-A21E-74BF4537F9BE}" type="presOf" srcId="{9DF9DF69-CF30-1E42-BD6E-250A9B618E0D}" destId="{943A0B2A-97BD-B34A-92E5-796F6393EB02}" srcOrd="0" destOrd="0" presId="urn:microsoft.com/office/officeart/2005/8/layout/cycle1"/>
    <dgm:cxn modelId="{046BACDB-B8F6-432F-BF30-E9EC81EE811F}" type="presOf" srcId="{6E037677-815F-324E-8089-9B64A914017E}" destId="{303CD890-7DF0-EC42-8054-27CC6ACE1578}" srcOrd="0" destOrd="0" presId="urn:microsoft.com/office/officeart/2005/8/layout/cycle1"/>
    <dgm:cxn modelId="{84221FDE-B30A-4636-B90C-DC27DB5340B5}" type="presOf" srcId="{912147EE-0FC2-3A4F-9E69-21DB6B5C3EAC}" destId="{38C5C8A7-DA2C-B24B-8CCC-CFC6E32B5C03}" srcOrd="0" destOrd="0" presId="urn:microsoft.com/office/officeart/2005/8/layout/cycle1"/>
    <dgm:cxn modelId="{D90BF07A-2EFA-4A98-9368-E67036E705F3}" type="presOf" srcId="{796E7843-C858-114F-A36C-6055F8E9F871}" destId="{4998B691-B72B-544D-8085-CC9388025ADF}" srcOrd="0" destOrd="0" presId="urn:microsoft.com/office/officeart/2005/8/layout/cycle1"/>
    <dgm:cxn modelId="{DFF7DC88-2FD0-48EC-8476-341E17F8A57B}" type="presOf" srcId="{7D5D81AE-A960-C94D-B300-33FCEE8694B9}" destId="{7CF54858-91E6-F446-957A-A6ABA05CE5FB}" srcOrd="0" destOrd="0" presId="urn:microsoft.com/office/officeart/2005/8/layout/cycle1"/>
    <dgm:cxn modelId="{E4B5825D-70E6-49D2-A39D-40898E36FDBA}" type="presOf" srcId="{74439E9B-6C84-6B4A-947E-2C37586FD539}" destId="{DEC9BBB6-98D3-A447-8DCF-0C69CE094382}" srcOrd="0" destOrd="0" presId="urn:microsoft.com/office/officeart/2005/8/layout/cycle1"/>
    <dgm:cxn modelId="{69E87AB4-5681-EE40-82AC-0CCA1A2A179E}" srcId="{796E7843-C858-114F-A36C-6055F8E9F871}" destId="{912147EE-0FC2-3A4F-9E69-21DB6B5C3EAC}" srcOrd="5" destOrd="0" parTransId="{ED7DBCD3-2124-1442-9473-AA9A9D383E1F}" sibTransId="{7D5D81AE-A960-C94D-B300-33FCEE8694B9}"/>
    <dgm:cxn modelId="{94C333BA-A8D9-4EF3-8089-5117993A7018}" type="presOf" srcId="{49B6DE5D-48DF-314F-836C-A71500F02BF5}" destId="{256CD572-FB5A-284A-80BA-50F9D893B309}" srcOrd="0" destOrd="0" presId="urn:microsoft.com/office/officeart/2005/8/layout/cycle1"/>
    <dgm:cxn modelId="{E1F4A2B9-AB09-1547-B8C3-C51039905E47}" srcId="{796E7843-C858-114F-A36C-6055F8E9F871}" destId="{A86DB1D6-B436-5E4A-8291-7D736B15289F}" srcOrd="4" destOrd="0" parTransId="{71F14059-66CE-E340-87F3-828AA0474DDF}" sibTransId="{74439E9B-6C84-6B4A-947E-2C37586FD539}"/>
    <dgm:cxn modelId="{652B18EE-EA34-4F96-B76C-991DBFC1FDA5}" type="presOf" srcId="{AEE753B5-8ED6-054D-B4A0-5FEF917CCFCF}" destId="{5E979557-9763-8448-85F9-496440193881}" srcOrd="0" destOrd="0" presId="urn:microsoft.com/office/officeart/2005/8/layout/cycle1"/>
    <dgm:cxn modelId="{04ACB177-DACE-A243-B09C-479AAF753221}" srcId="{796E7843-C858-114F-A36C-6055F8E9F871}" destId="{E0D900DB-3D7F-3142-94A1-2009DD2A492E}" srcOrd="1" destOrd="0" parTransId="{C3D73938-C866-F64C-BDC9-372E14440423}" sibTransId="{49B6DE5D-48DF-314F-836C-A71500F02BF5}"/>
    <dgm:cxn modelId="{FCAF9DFB-8FAA-534C-A690-9552B5C1669B}" srcId="{796E7843-C858-114F-A36C-6055F8E9F871}" destId="{EA236C4C-A300-6D41-BB6F-8B9A7D782B78}" srcOrd="3" destOrd="0" parTransId="{0725FE9F-7E77-1646-BC1A-4940190DB879}" sibTransId="{AEE753B5-8ED6-054D-B4A0-5FEF917CCFCF}"/>
    <dgm:cxn modelId="{25C0A84D-ECF9-CD49-B342-0BB75E819A92}" srcId="{796E7843-C858-114F-A36C-6055F8E9F871}" destId="{635E6F85-4D35-C048-804E-01254BDDF14D}" srcOrd="2" destOrd="0" parTransId="{895803BB-62CE-124E-91E2-3562E5F8EE80}" sibTransId="{9D9B37AD-534B-9448-A769-5CBA15CD3447}"/>
    <dgm:cxn modelId="{3810C37F-2158-4A5E-B384-C00F7A1CC64B}" type="presOf" srcId="{EA236C4C-A300-6D41-BB6F-8B9A7D782B78}" destId="{15DE359E-8AB8-884C-AD80-6033FC7CECDF}" srcOrd="0" destOrd="0" presId="urn:microsoft.com/office/officeart/2005/8/layout/cycle1"/>
    <dgm:cxn modelId="{4345F8AA-6447-414D-8FFE-228FC1149B7E}" type="presParOf" srcId="{4998B691-B72B-544D-8085-CC9388025ADF}" destId="{5DD86A36-30A8-8B42-9A59-7B762262CE19}" srcOrd="0" destOrd="0" presId="urn:microsoft.com/office/officeart/2005/8/layout/cycle1"/>
    <dgm:cxn modelId="{CFDD5356-38C4-422C-86FF-D29ACC106457}" type="presParOf" srcId="{4998B691-B72B-544D-8085-CC9388025ADF}" destId="{943A0B2A-97BD-B34A-92E5-796F6393EB02}" srcOrd="1" destOrd="0" presId="urn:microsoft.com/office/officeart/2005/8/layout/cycle1"/>
    <dgm:cxn modelId="{28F32A93-676B-4351-8D5E-499B92D91AC8}" type="presParOf" srcId="{4998B691-B72B-544D-8085-CC9388025ADF}" destId="{303CD890-7DF0-EC42-8054-27CC6ACE1578}" srcOrd="2" destOrd="0" presId="urn:microsoft.com/office/officeart/2005/8/layout/cycle1"/>
    <dgm:cxn modelId="{0BFBE3BC-A4FC-473C-9EEA-83A080BFA5AA}" type="presParOf" srcId="{4998B691-B72B-544D-8085-CC9388025ADF}" destId="{51292583-FEAB-BA43-9BCD-0085F1869174}" srcOrd="3" destOrd="0" presId="urn:microsoft.com/office/officeart/2005/8/layout/cycle1"/>
    <dgm:cxn modelId="{CFFB08DE-5797-4ECA-A2F6-2C2B74AD31BA}" type="presParOf" srcId="{4998B691-B72B-544D-8085-CC9388025ADF}" destId="{AFDFCA0E-8855-544C-8DEE-5B1C5C7B79AD}" srcOrd="4" destOrd="0" presId="urn:microsoft.com/office/officeart/2005/8/layout/cycle1"/>
    <dgm:cxn modelId="{38BEF8B2-2F4C-47F6-BC69-8B786C5D06E4}" type="presParOf" srcId="{4998B691-B72B-544D-8085-CC9388025ADF}" destId="{256CD572-FB5A-284A-80BA-50F9D893B309}" srcOrd="5" destOrd="0" presId="urn:microsoft.com/office/officeart/2005/8/layout/cycle1"/>
    <dgm:cxn modelId="{693870B5-1915-4B79-9915-9D859C484A8C}" type="presParOf" srcId="{4998B691-B72B-544D-8085-CC9388025ADF}" destId="{E698096F-E0A5-174C-B095-6E5FE8075BB3}" srcOrd="6" destOrd="0" presId="urn:microsoft.com/office/officeart/2005/8/layout/cycle1"/>
    <dgm:cxn modelId="{25D1DF8C-9B5C-4115-ABDE-BDA7E0B5276B}" type="presParOf" srcId="{4998B691-B72B-544D-8085-CC9388025ADF}" destId="{CE69147E-0507-4343-A192-2D21B0D04270}" srcOrd="7" destOrd="0" presId="urn:microsoft.com/office/officeart/2005/8/layout/cycle1"/>
    <dgm:cxn modelId="{ADD17748-700A-455D-B1BC-DC950C441080}" type="presParOf" srcId="{4998B691-B72B-544D-8085-CC9388025ADF}" destId="{F60C738D-1CCE-C649-93A6-B535C9840E5F}" srcOrd="8" destOrd="0" presId="urn:microsoft.com/office/officeart/2005/8/layout/cycle1"/>
    <dgm:cxn modelId="{395A3F0C-DB5A-4652-A351-B39466E305BD}" type="presParOf" srcId="{4998B691-B72B-544D-8085-CC9388025ADF}" destId="{EB527960-54D4-0742-B4A8-65EFE654E1E2}" srcOrd="9" destOrd="0" presId="urn:microsoft.com/office/officeart/2005/8/layout/cycle1"/>
    <dgm:cxn modelId="{99492741-C644-44BC-AA31-16EED1C30401}" type="presParOf" srcId="{4998B691-B72B-544D-8085-CC9388025ADF}" destId="{15DE359E-8AB8-884C-AD80-6033FC7CECDF}" srcOrd="10" destOrd="0" presId="urn:microsoft.com/office/officeart/2005/8/layout/cycle1"/>
    <dgm:cxn modelId="{2EB159DC-433D-4689-80BF-05966F43ED85}" type="presParOf" srcId="{4998B691-B72B-544D-8085-CC9388025ADF}" destId="{5E979557-9763-8448-85F9-496440193881}" srcOrd="11" destOrd="0" presId="urn:microsoft.com/office/officeart/2005/8/layout/cycle1"/>
    <dgm:cxn modelId="{F09377EE-1725-4908-9589-52C02DDE6D2B}" type="presParOf" srcId="{4998B691-B72B-544D-8085-CC9388025ADF}" destId="{89A76EFD-8D92-1047-8CF5-25BDFC37F24B}" srcOrd="12" destOrd="0" presId="urn:microsoft.com/office/officeart/2005/8/layout/cycle1"/>
    <dgm:cxn modelId="{A22FFA8B-7B06-4601-B328-26F298B8CE0B}" type="presParOf" srcId="{4998B691-B72B-544D-8085-CC9388025ADF}" destId="{94A88152-ED50-4B4D-83F4-53B532F8734B}" srcOrd="13" destOrd="0" presId="urn:microsoft.com/office/officeart/2005/8/layout/cycle1"/>
    <dgm:cxn modelId="{BA0161B0-0BB2-488B-A8FF-F31C0117D817}" type="presParOf" srcId="{4998B691-B72B-544D-8085-CC9388025ADF}" destId="{DEC9BBB6-98D3-A447-8DCF-0C69CE094382}" srcOrd="14" destOrd="0" presId="urn:microsoft.com/office/officeart/2005/8/layout/cycle1"/>
    <dgm:cxn modelId="{42766181-1D61-43A7-A153-4D3CCE580C21}" type="presParOf" srcId="{4998B691-B72B-544D-8085-CC9388025ADF}" destId="{5C13C1F1-9943-0D49-9841-C1F94BF0F070}" srcOrd="15" destOrd="0" presId="urn:microsoft.com/office/officeart/2005/8/layout/cycle1"/>
    <dgm:cxn modelId="{71F9CD1A-62EB-4BEA-A2EB-46373EABFBF2}" type="presParOf" srcId="{4998B691-B72B-544D-8085-CC9388025ADF}" destId="{38C5C8A7-DA2C-B24B-8CCC-CFC6E32B5C03}" srcOrd="16" destOrd="0" presId="urn:microsoft.com/office/officeart/2005/8/layout/cycle1"/>
    <dgm:cxn modelId="{42264F32-E4F0-4AFA-9FEB-E9085186FD76}" type="presParOf" srcId="{4998B691-B72B-544D-8085-CC9388025ADF}" destId="{7CF54858-91E6-F446-957A-A6ABA05CE5FB}"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7F4BA-93F0-484B-95E3-EDEC32B03EDB}">
      <dsp:nvSpPr>
        <dsp:cNvPr id="0" name=""/>
        <dsp:cNvSpPr/>
      </dsp:nvSpPr>
      <dsp:spPr>
        <a:xfrm>
          <a:off x="0" y="1523996"/>
          <a:ext cx="2138549" cy="2245572"/>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en-US" sz="1700" b="0" kern="1200" dirty="0" smtClean="0">
              <a:solidFill>
                <a:srgbClr val="000000"/>
              </a:solidFill>
              <a:latin typeface="Arial Narrow" pitchFamily="34" charset="0"/>
            </a:rPr>
            <a:t>Patients with MDD in the last 12 months</a:t>
          </a:r>
          <a:endParaRPr lang="en-US" sz="1700" b="0" kern="1200" dirty="0"/>
        </a:p>
      </dsp:txBody>
      <dsp:txXfrm>
        <a:off x="62636" y="1586632"/>
        <a:ext cx="2013277" cy="2120300"/>
      </dsp:txXfrm>
    </dsp:sp>
    <dsp:sp modelId="{B8138B22-EC6C-4601-805E-E63C0739C588}">
      <dsp:nvSpPr>
        <dsp:cNvPr id="0" name=""/>
        <dsp:cNvSpPr/>
      </dsp:nvSpPr>
      <dsp:spPr>
        <a:xfrm rot="3002446">
          <a:off x="1927692" y="3079410"/>
          <a:ext cx="1178773" cy="38276"/>
        </a:xfrm>
        <a:custGeom>
          <a:avLst/>
          <a:gdLst/>
          <a:ahLst/>
          <a:cxnLst/>
          <a:rect l="0" t="0" r="0" b="0"/>
          <a:pathLst>
            <a:path>
              <a:moveTo>
                <a:pt x="0" y="19138"/>
              </a:moveTo>
              <a:lnTo>
                <a:pt x="1178773" y="191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487609" y="3069079"/>
        <a:ext cx="58938" cy="58938"/>
      </dsp:txXfrm>
    </dsp:sp>
    <dsp:sp modelId="{F82F5FDA-6EFD-4262-8845-52CC03BA4EDD}">
      <dsp:nvSpPr>
        <dsp:cNvPr id="0" name=""/>
        <dsp:cNvSpPr/>
      </dsp:nvSpPr>
      <dsp:spPr>
        <a:xfrm>
          <a:off x="2895607" y="3048001"/>
          <a:ext cx="2009254" cy="1004627"/>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en-US" sz="1700" b="0" kern="1200" dirty="0" smtClean="0">
              <a:solidFill>
                <a:srgbClr val="010000"/>
              </a:solidFill>
              <a:latin typeface="Arial Narrow" pitchFamily="34" charset="0"/>
            </a:rPr>
            <a:t>51.6% of patients with MDD received some treatment</a:t>
          </a:r>
          <a:endParaRPr lang="en-US" sz="1700" b="0" kern="1200" dirty="0"/>
        </a:p>
      </dsp:txBody>
      <dsp:txXfrm>
        <a:off x="2925032" y="3077426"/>
        <a:ext cx="1950404" cy="945777"/>
      </dsp:txXfrm>
    </dsp:sp>
    <dsp:sp modelId="{33557E4A-AA9E-4AED-BB56-DD2DC03058DF}">
      <dsp:nvSpPr>
        <dsp:cNvPr id="0" name=""/>
        <dsp:cNvSpPr/>
      </dsp:nvSpPr>
      <dsp:spPr>
        <a:xfrm rot="18487260">
          <a:off x="4701000" y="3112076"/>
          <a:ext cx="1065452" cy="38276"/>
        </a:xfrm>
        <a:custGeom>
          <a:avLst/>
          <a:gdLst/>
          <a:ahLst/>
          <a:cxnLst/>
          <a:rect l="0" t="0" r="0" b="0"/>
          <a:pathLst>
            <a:path>
              <a:moveTo>
                <a:pt x="0" y="19138"/>
              </a:moveTo>
              <a:lnTo>
                <a:pt x="1065452" y="191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207090" y="3104578"/>
        <a:ext cx="53272" cy="53272"/>
      </dsp:txXfrm>
    </dsp:sp>
    <dsp:sp modelId="{2365D101-F80C-4DDC-AA50-ACF31FE1284A}">
      <dsp:nvSpPr>
        <dsp:cNvPr id="0" name=""/>
        <dsp:cNvSpPr/>
      </dsp:nvSpPr>
      <dsp:spPr>
        <a:xfrm>
          <a:off x="5562591" y="2209800"/>
          <a:ext cx="2009254" cy="1004627"/>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en-US" sz="1700" b="0" kern="1200" dirty="0" smtClean="0">
              <a:solidFill>
                <a:schemeClr val="tx1"/>
              </a:solidFill>
              <a:latin typeface="Arial Narrow" pitchFamily="34" charset="0"/>
            </a:rPr>
            <a:t>58.1% of treated patients received inadequate treatment</a:t>
          </a:r>
          <a:endParaRPr lang="en-US" sz="1700" b="0" kern="1200" dirty="0">
            <a:solidFill>
              <a:schemeClr val="tx1"/>
            </a:solidFill>
          </a:endParaRPr>
        </a:p>
      </dsp:txBody>
      <dsp:txXfrm>
        <a:off x="5592016" y="2239225"/>
        <a:ext cx="1950404" cy="945777"/>
      </dsp:txXfrm>
    </dsp:sp>
    <dsp:sp modelId="{7C402DDF-1F80-4C7E-BC78-45D2E92E67E0}">
      <dsp:nvSpPr>
        <dsp:cNvPr id="0" name=""/>
        <dsp:cNvSpPr/>
      </dsp:nvSpPr>
      <dsp:spPr>
        <a:xfrm rot="3182838">
          <a:off x="4737222" y="3867062"/>
          <a:ext cx="840626" cy="38276"/>
        </a:xfrm>
        <a:custGeom>
          <a:avLst/>
          <a:gdLst/>
          <a:ahLst/>
          <a:cxnLst/>
          <a:rect l="0" t="0" r="0" b="0"/>
          <a:pathLst>
            <a:path>
              <a:moveTo>
                <a:pt x="0" y="19138"/>
              </a:moveTo>
              <a:lnTo>
                <a:pt x="840626" y="191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136519" y="3865184"/>
        <a:ext cx="42031" cy="42031"/>
      </dsp:txXfrm>
    </dsp:sp>
    <dsp:sp modelId="{AC99B952-0251-49EF-815D-1457EEBC884F}">
      <dsp:nvSpPr>
        <dsp:cNvPr id="0" name=""/>
        <dsp:cNvSpPr/>
      </dsp:nvSpPr>
      <dsp:spPr>
        <a:xfrm>
          <a:off x="5410209" y="3719772"/>
          <a:ext cx="2009254" cy="1004627"/>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en-US" sz="1700" b="0" kern="1200" dirty="0" smtClean="0">
              <a:solidFill>
                <a:srgbClr val="000000"/>
              </a:solidFill>
              <a:latin typeface="Arial Narrow" pitchFamily="34" charset="0"/>
            </a:rPr>
            <a:t>41.9% of treated patients received at least minimally adequate treatment</a:t>
          </a:r>
          <a:endParaRPr lang="en-US" sz="1700" b="0" kern="1200" dirty="0"/>
        </a:p>
      </dsp:txBody>
      <dsp:txXfrm>
        <a:off x="5439634" y="3749197"/>
        <a:ext cx="1950404" cy="945777"/>
      </dsp:txXfrm>
    </dsp:sp>
    <dsp:sp modelId="{EA14497D-2A01-4B02-BB65-03FBEC8E3465}">
      <dsp:nvSpPr>
        <dsp:cNvPr id="0" name=""/>
        <dsp:cNvSpPr/>
      </dsp:nvSpPr>
      <dsp:spPr>
        <a:xfrm rot="18860517">
          <a:off x="1991915" y="2279310"/>
          <a:ext cx="974114" cy="38276"/>
        </a:xfrm>
        <a:custGeom>
          <a:avLst/>
          <a:gdLst/>
          <a:ahLst/>
          <a:cxnLst/>
          <a:rect l="0" t="0" r="0" b="0"/>
          <a:pathLst>
            <a:path>
              <a:moveTo>
                <a:pt x="0" y="19138"/>
              </a:moveTo>
              <a:lnTo>
                <a:pt x="974114" y="191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454620" y="2274096"/>
        <a:ext cx="48705" cy="48705"/>
      </dsp:txXfrm>
    </dsp:sp>
    <dsp:sp modelId="{44CFF462-8A77-434E-959E-E0655B8C6B07}">
      <dsp:nvSpPr>
        <dsp:cNvPr id="0" name=""/>
        <dsp:cNvSpPr/>
      </dsp:nvSpPr>
      <dsp:spPr>
        <a:xfrm>
          <a:off x="2819396" y="1447801"/>
          <a:ext cx="2009254" cy="1004627"/>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en-US" sz="1700" b="0" kern="1200" dirty="0" smtClean="0">
              <a:solidFill>
                <a:schemeClr val="tx1"/>
              </a:solidFill>
              <a:latin typeface="Arial Narrow" pitchFamily="34" charset="0"/>
            </a:rPr>
            <a:t>48.4% of patient</a:t>
          </a:r>
          <a:br>
            <a:rPr lang="en-US" altLang="en-US" sz="1700" b="0" kern="1200" dirty="0" smtClean="0">
              <a:solidFill>
                <a:schemeClr val="tx1"/>
              </a:solidFill>
              <a:latin typeface="Arial Narrow" pitchFamily="34" charset="0"/>
            </a:rPr>
          </a:br>
          <a:r>
            <a:rPr lang="en-US" altLang="en-US" sz="1700" b="0" kern="1200" dirty="0" smtClean="0">
              <a:solidFill>
                <a:schemeClr val="tx1"/>
              </a:solidFill>
              <a:latin typeface="Arial Narrow" pitchFamily="34" charset="0"/>
            </a:rPr>
            <a:t> with MDD did not </a:t>
          </a:r>
          <a:br>
            <a:rPr lang="en-US" altLang="en-US" sz="1700" b="0" kern="1200" dirty="0" smtClean="0">
              <a:solidFill>
                <a:schemeClr val="tx1"/>
              </a:solidFill>
              <a:latin typeface="Arial Narrow" pitchFamily="34" charset="0"/>
            </a:rPr>
          </a:br>
          <a:r>
            <a:rPr lang="en-US" altLang="en-US" sz="1700" b="0" kern="1200" dirty="0" smtClean="0">
              <a:solidFill>
                <a:schemeClr val="tx1"/>
              </a:solidFill>
              <a:latin typeface="Arial Narrow" pitchFamily="34" charset="0"/>
            </a:rPr>
            <a:t>receive any treatment</a:t>
          </a:r>
          <a:endParaRPr lang="en-US" sz="1700" b="0" kern="1200" dirty="0">
            <a:solidFill>
              <a:schemeClr val="tx1"/>
            </a:solidFill>
          </a:endParaRPr>
        </a:p>
      </dsp:txBody>
      <dsp:txXfrm>
        <a:off x="2848821" y="1477226"/>
        <a:ext cx="1950404" cy="945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A0B2A-97BD-B34A-92E5-796F6393EB02}">
      <dsp:nvSpPr>
        <dsp:cNvPr id="0" name=""/>
        <dsp:cNvSpPr/>
      </dsp:nvSpPr>
      <dsp:spPr>
        <a:xfrm>
          <a:off x="4802751" y="11318"/>
          <a:ext cx="926231" cy="926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Increased depression and anxiety</a:t>
          </a:r>
          <a:endParaRPr lang="en-US" sz="1400" kern="1200" dirty="0"/>
        </a:p>
      </dsp:txBody>
      <dsp:txXfrm>
        <a:off x="4802751" y="11318"/>
        <a:ext cx="926231" cy="926231"/>
      </dsp:txXfrm>
    </dsp:sp>
    <dsp:sp modelId="{303CD890-7DF0-EC42-8054-27CC6ACE1578}">
      <dsp:nvSpPr>
        <dsp:cNvPr id="0" name=""/>
        <dsp:cNvSpPr/>
      </dsp:nvSpPr>
      <dsp:spPr>
        <a:xfrm>
          <a:off x="1972346" y="2078"/>
          <a:ext cx="4521805" cy="4521805"/>
        </a:xfrm>
        <a:prstGeom prst="circularArrow">
          <a:avLst>
            <a:gd name="adj1" fmla="val 3994"/>
            <a:gd name="adj2" fmla="val 250596"/>
            <a:gd name="adj3" fmla="val 20571900"/>
            <a:gd name="adj4" fmla="val 18984357"/>
            <a:gd name="adj5" fmla="val 466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FDFCA0E-8855-544C-8DEE-5B1C5C7B79AD}">
      <dsp:nvSpPr>
        <dsp:cNvPr id="0" name=""/>
        <dsp:cNvSpPr/>
      </dsp:nvSpPr>
      <dsp:spPr>
        <a:xfrm>
          <a:off x="5835369" y="1799865"/>
          <a:ext cx="926231" cy="926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Poor adherence</a:t>
          </a:r>
          <a:endParaRPr lang="en-US" sz="1400" kern="1200" dirty="0"/>
        </a:p>
      </dsp:txBody>
      <dsp:txXfrm>
        <a:off x="5835369" y="1799865"/>
        <a:ext cx="926231" cy="926231"/>
      </dsp:txXfrm>
    </dsp:sp>
    <dsp:sp modelId="{256CD572-FB5A-284A-80BA-50F9D893B309}">
      <dsp:nvSpPr>
        <dsp:cNvPr id="0" name=""/>
        <dsp:cNvSpPr/>
      </dsp:nvSpPr>
      <dsp:spPr>
        <a:xfrm>
          <a:off x="1972346" y="2078"/>
          <a:ext cx="4521805" cy="4521805"/>
        </a:xfrm>
        <a:prstGeom prst="circularArrow">
          <a:avLst>
            <a:gd name="adj1" fmla="val 3994"/>
            <a:gd name="adj2" fmla="val 250596"/>
            <a:gd name="adj3" fmla="val 2365047"/>
            <a:gd name="adj4" fmla="val 777504"/>
            <a:gd name="adj5" fmla="val 466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69147E-0507-4343-A192-2D21B0D04270}">
      <dsp:nvSpPr>
        <dsp:cNvPr id="0" name=""/>
        <dsp:cNvSpPr/>
      </dsp:nvSpPr>
      <dsp:spPr>
        <a:xfrm>
          <a:off x="4802751" y="3588412"/>
          <a:ext cx="926231" cy="926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Increased perception of symptoms </a:t>
          </a:r>
          <a:endParaRPr lang="en-US" sz="1400" kern="1200" dirty="0"/>
        </a:p>
      </dsp:txBody>
      <dsp:txXfrm>
        <a:off x="4802751" y="3588412"/>
        <a:ext cx="926231" cy="926231"/>
      </dsp:txXfrm>
    </dsp:sp>
    <dsp:sp modelId="{F60C738D-1CCE-C649-93A6-B535C9840E5F}">
      <dsp:nvSpPr>
        <dsp:cNvPr id="0" name=""/>
        <dsp:cNvSpPr/>
      </dsp:nvSpPr>
      <dsp:spPr>
        <a:xfrm>
          <a:off x="1972346" y="2078"/>
          <a:ext cx="4521805" cy="4521805"/>
        </a:xfrm>
        <a:prstGeom prst="circularArrow">
          <a:avLst>
            <a:gd name="adj1" fmla="val 3994"/>
            <a:gd name="adj2" fmla="val 250596"/>
            <a:gd name="adj3" fmla="val 6109830"/>
            <a:gd name="adj4" fmla="val 4439574"/>
            <a:gd name="adj5" fmla="val 466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5DE359E-8AB8-884C-AD80-6033FC7CECDF}">
      <dsp:nvSpPr>
        <dsp:cNvPr id="0" name=""/>
        <dsp:cNvSpPr/>
      </dsp:nvSpPr>
      <dsp:spPr>
        <a:xfrm>
          <a:off x="2737514" y="3588412"/>
          <a:ext cx="926231" cy="926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Additional impairment in functioning</a:t>
          </a:r>
          <a:endParaRPr lang="en-US" sz="1400" kern="1200" dirty="0"/>
        </a:p>
      </dsp:txBody>
      <dsp:txXfrm>
        <a:off x="2737514" y="3588412"/>
        <a:ext cx="926231" cy="926231"/>
      </dsp:txXfrm>
    </dsp:sp>
    <dsp:sp modelId="{5E979557-9763-8448-85F9-496440193881}">
      <dsp:nvSpPr>
        <dsp:cNvPr id="0" name=""/>
        <dsp:cNvSpPr/>
      </dsp:nvSpPr>
      <dsp:spPr>
        <a:xfrm>
          <a:off x="1972346" y="2078"/>
          <a:ext cx="4521805" cy="4521805"/>
        </a:xfrm>
        <a:prstGeom prst="circularArrow">
          <a:avLst>
            <a:gd name="adj1" fmla="val 3994"/>
            <a:gd name="adj2" fmla="val 250596"/>
            <a:gd name="adj3" fmla="val 9771900"/>
            <a:gd name="adj4" fmla="val 8184357"/>
            <a:gd name="adj5" fmla="val 466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4A88152-ED50-4B4D-83F4-53B532F8734B}">
      <dsp:nvSpPr>
        <dsp:cNvPr id="0" name=""/>
        <dsp:cNvSpPr/>
      </dsp:nvSpPr>
      <dsp:spPr>
        <a:xfrm>
          <a:off x="1467998" y="1799865"/>
          <a:ext cx="1400027" cy="926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Increased risk of complications, higher medical costs</a:t>
          </a:r>
          <a:endParaRPr lang="en-US" sz="1400" kern="1200" dirty="0"/>
        </a:p>
      </dsp:txBody>
      <dsp:txXfrm>
        <a:off x="1467998" y="1799865"/>
        <a:ext cx="1400027" cy="926231"/>
      </dsp:txXfrm>
    </dsp:sp>
    <dsp:sp modelId="{DEC9BBB6-98D3-A447-8DCF-0C69CE094382}">
      <dsp:nvSpPr>
        <dsp:cNvPr id="0" name=""/>
        <dsp:cNvSpPr/>
      </dsp:nvSpPr>
      <dsp:spPr>
        <a:xfrm>
          <a:off x="1972346" y="2078"/>
          <a:ext cx="4521805" cy="4521805"/>
        </a:xfrm>
        <a:prstGeom prst="circularArrow">
          <a:avLst>
            <a:gd name="adj1" fmla="val 3994"/>
            <a:gd name="adj2" fmla="val 250596"/>
            <a:gd name="adj3" fmla="val 13165047"/>
            <a:gd name="adj4" fmla="val 11577504"/>
            <a:gd name="adj5" fmla="val 466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C5C8A7-DA2C-B24B-8CCC-CFC6E32B5C03}">
      <dsp:nvSpPr>
        <dsp:cNvPr id="0" name=""/>
        <dsp:cNvSpPr/>
      </dsp:nvSpPr>
      <dsp:spPr>
        <a:xfrm>
          <a:off x="2737514" y="11318"/>
          <a:ext cx="926231" cy="926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Chronic medical illness</a:t>
          </a:r>
          <a:endParaRPr lang="en-US" sz="1400" kern="1200" dirty="0"/>
        </a:p>
      </dsp:txBody>
      <dsp:txXfrm>
        <a:off x="2737514" y="11318"/>
        <a:ext cx="926231" cy="926231"/>
      </dsp:txXfrm>
    </dsp:sp>
    <dsp:sp modelId="{7CF54858-91E6-F446-957A-A6ABA05CE5FB}">
      <dsp:nvSpPr>
        <dsp:cNvPr id="0" name=""/>
        <dsp:cNvSpPr/>
      </dsp:nvSpPr>
      <dsp:spPr>
        <a:xfrm>
          <a:off x="1972346" y="191135"/>
          <a:ext cx="4521805" cy="4143692"/>
        </a:xfrm>
        <a:prstGeom prst="circularArrow">
          <a:avLst>
            <a:gd name="adj1" fmla="val 3994"/>
            <a:gd name="adj2" fmla="val 250596"/>
            <a:gd name="adj3" fmla="val 16909830"/>
            <a:gd name="adj4" fmla="val 15239574"/>
            <a:gd name="adj5" fmla="val 466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3.x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drawings/drawing1.xml><?xml version="1.0" encoding="utf-8"?>
<c:userShapes xmlns:c="http://schemas.openxmlformats.org/drawingml/2006/chart">
  <cdr:relSizeAnchor xmlns:cdr="http://schemas.openxmlformats.org/drawingml/2006/chartDrawing">
    <cdr:from>
      <cdr:x>0.41667</cdr:x>
      <cdr:y>0.02326</cdr:y>
    </cdr:from>
    <cdr:to>
      <cdr:x>0.66667</cdr:x>
      <cdr:y>0.30233</cdr:y>
    </cdr:to>
    <cdr:sp macro="" textlink="">
      <cdr:nvSpPr>
        <cdr:cNvPr id="2" name="TextBox 1"/>
        <cdr:cNvSpPr txBox="1"/>
      </cdr:nvSpPr>
      <cdr:spPr>
        <a:xfrm xmlns:a="http://schemas.openxmlformats.org/drawingml/2006/main">
          <a:off x="1524000" y="76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800" dirty="0" smtClean="0"/>
            <a:t>7689</a:t>
          </a:r>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0.41667</cdr:x>
      <cdr:y>0.02326</cdr:y>
    </cdr:from>
    <cdr:to>
      <cdr:x>0.66667</cdr:x>
      <cdr:y>0.30233</cdr:y>
    </cdr:to>
    <cdr:sp macro="" textlink="">
      <cdr:nvSpPr>
        <cdr:cNvPr id="2" name="TextBox 1"/>
        <cdr:cNvSpPr txBox="1"/>
      </cdr:nvSpPr>
      <cdr:spPr>
        <a:xfrm xmlns:a="http://schemas.openxmlformats.org/drawingml/2006/main">
          <a:off x="1524000" y="76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800" dirty="0" smtClean="0"/>
            <a:t>7689</a:t>
          </a:r>
        </a:p>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0.43182</cdr:x>
      <cdr:y>0.08451</cdr:y>
    </cdr:from>
    <cdr:to>
      <cdr:x>0.88143</cdr:x>
      <cdr:y>0.38878</cdr:y>
    </cdr:to>
    <cdr:pic>
      <cdr:nvPicPr>
        <cdr:cNvPr id="2" name="Circle PLUM"/>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srcRect xmlns:a="http://schemas.openxmlformats.org/drawingml/2006/main"/>
        <a:stretch xmlns:a="http://schemas.openxmlformats.org/drawingml/2006/main">
          <a:fillRect/>
        </a:stretch>
      </cdr:blipFill>
      <cdr:spPr bwMode="auto">
        <a:xfrm xmlns:a="http://schemas.openxmlformats.org/drawingml/2006/main">
          <a:off x="1447800" y="457200"/>
          <a:ext cx="1507461" cy="164618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0C25BFB-1495-4FE2-8288-421973D8B098}" type="datetimeFigureOut">
              <a:rPr lang="en-US" smtClean="0"/>
              <a:t>6/12/2015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9485742-757C-417A-BB5A-7D2E28E3EFB6}" type="slidenum">
              <a:rPr lang="en-US" smtClean="0"/>
              <a:t>‹#›</a:t>
            </a:fld>
            <a:endParaRPr lang="en-US" dirty="0"/>
          </a:p>
        </p:txBody>
      </p:sp>
    </p:spTree>
    <p:extLst>
      <p:ext uri="{BB962C8B-B14F-4D97-AF65-F5344CB8AC3E}">
        <p14:creationId xmlns:p14="http://schemas.microsoft.com/office/powerpoint/2010/main" val="1037485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BE2E21F-3596-44F4-B10A-DC2FD54A4F75}" type="datetimeFigureOut">
              <a:rPr lang="en-US" smtClean="0"/>
              <a:pPr/>
              <a:t>6/12/2015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89B44EF-4235-4550-BCB8-17D7417EEF1C}" type="slidenum">
              <a:rPr lang="en-US" smtClean="0"/>
              <a:pPr/>
              <a:t>‹#›</a:t>
            </a:fld>
            <a:endParaRPr lang="en-US" dirty="0"/>
          </a:p>
        </p:txBody>
      </p:sp>
    </p:spTree>
    <p:extLst>
      <p:ext uri="{BB962C8B-B14F-4D97-AF65-F5344CB8AC3E}">
        <p14:creationId xmlns:p14="http://schemas.microsoft.com/office/powerpoint/2010/main" val="2668440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C375E-CB61-4589-9E7C-ACFC370AED40}" type="slidenum">
              <a:rPr lang="en-US" smtClean="0"/>
              <a:pPr/>
              <a:t>6</a:t>
            </a:fld>
            <a:endParaRPr lang="en-US" dirty="0"/>
          </a:p>
        </p:txBody>
      </p:sp>
    </p:spTree>
    <p:extLst>
      <p:ext uri="{BB962C8B-B14F-4D97-AF65-F5344CB8AC3E}">
        <p14:creationId xmlns:p14="http://schemas.microsoft.com/office/powerpoint/2010/main" val="205869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84275" y="696913"/>
            <a:ext cx="4651375" cy="3487737"/>
          </a:xfrm>
          <a:solidFill>
            <a:srgbClr val="FFFFFF"/>
          </a:solidFill>
          <a:ln/>
        </p:spPr>
      </p:sp>
      <p:sp>
        <p:nvSpPr>
          <p:cNvPr id="52227" name="Rectangle 3"/>
          <p:cNvSpPr>
            <a:spLocks noGrp="1" noChangeArrowheads="1"/>
          </p:cNvSpPr>
          <p:nvPr>
            <p:ph type="body" idx="1"/>
          </p:nvPr>
        </p:nvSpPr>
        <p:spPr>
          <a:xfrm>
            <a:off x="934720" y="4417530"/>
            <a:ext cx="5140960" cy="4181194"/>
          </a:xfrm>
          <a:solidFill>
            <a:srgbClr val="FFFFFF"/>
          </a:solidFill>
          <a:ln w="12700">
            <a:solidFill>
              <a:srgbClr val="000000"/>
            </a:solidFill>
            <a:miter lim="800000"/>
            <a:headEnd/>
            <a:tailEnd/>
          </a:ln>
        </p:spPr>
        <p:txBody>
          <a:bodyPr lIns="89767" tIns="44883" rIns="89767" bIns="44883"/>
          <a:lstStyle/>
          <a:p>
            <a:r>
              <a:rPr lang="en-US" altLang="en-US" smtClean="0">
                <a:latin typeface="Arial" pitchFamily="34" charset="0"/>
              </a:rPr>
              <a:t>The symptoms are listed per the DSM-IV </a:t>
            </a:r>
          </a:p>
          <a:p>
            <a:pPr>
              <a:spcBef>
                <a:spcPct val="0"/>
              </a:spcBef>
            </a:pPr>
            <a:r>
              <a:rPr lang="en-US" altLang="en-US" sz="900" smtClean="0">
                <a:latin typeface="Arial" pitchFamily="34" charset="0"/>
              </a:rPr>
              <a:t>Patients with depression can present with emotional and/or physical symptoms</a:t>
            </a:r>
          </a:p>
          <a:p>
            <a:endParaRPr lang="en-US"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E6866465-FE24-4A3A-B8F3-ABB36C4172CF}" type="slidenum">
              <a:rPr lang="en-US" altLang="en-US" smtClean="0">
                <a:solidFill>
                  <a:prstClr val="black"/>
                </a:solidFill>
              </a:rPr>
              <a:pPr/>
              <a:t>25</a:t>
            </a:fld>
            <a:endParaRPr lang="en-US" altLang="en-US" dirty="0" smtClean="0">
              <a:solidFill>
                <a:prstClr val="black"/>
              </a:solidFill>
            </a:endParaRPr>
          </a:p>
        </p:txBody>
      </p:sp>
      <p:sp>
        <p:nvSpPr>
          <p:cNvPr id="72707" name="Rectangle 2"/>
          <p:cNvSpPr>
            <a:spLocks noGrp="1" noRot="1" noChangeAspect="1" noChangeArrowheads="1" noTextEdit="1"/>
          </p:cNvSpPr>
          <p:nvPr>
            <p:ph type="sldImg"/>
          </p:nvPr>
        </p:nvSpPr>
        <p:spPr>
          <a:xfrm>
            <a:off x="1193800" y="701675"/>
            <a:ext cx="4630738" cy="3473450"/>
          </a:xfrm>
          <a:ln/>
        </p:spPr>
      </p:sp>
      <p:sp>
        <p:nvSpPr>
          <p:cNvPr id="72708" name="Rectangle 3"/>
          <p:cNvSpPr>
            <a:spLocks noGrp="1" noChangeArrowheads="1"/>
          </p:cNvSpPr>
          <p:nvPr>
            <p:ph type="body" idx="1"/>
          </p:nvPr>
        </p:nvSpPr>
        <p:spPr>
          <a:xfrm>
            <a:off x="934720" y="4416426"/>
            <a:ext cx="5140960" cy="4183063"/>
          </a:xfrm>
          <a:noFill/>
        </p:spPr>
        <p:txBody>
          <a:bodyPr/>
          <a:lstStyle/>
          <a:p>
            <a:pPr marL="230288" indent="-230288"/>
            <a:r>
              <a:rPr lang="en-US" altLang="en-US" dirty="0" smtClean="0"/>
              <a:t>PHQ-9 Symptom Checklist</a:t>
            </a:r>
          </a:p>
          <a:p>
            <a:pPr marL="230288" indent="-230288"/>
            <a:endParaRPr lang="en-US" altLang="en-US" dirty="0" smtClean="0"/>
          </a:p>
          <a:p>
            <a:pPr marL="230288" indent="-230288"/>
            <a:r>
              <a:rPr lang="en-US" altLang="en-US" dirty="0" smtClean="0"/>
              <a:t>Key Points</a:t>
            </a:r>
          </a:p>
          <a:p>
            <a:pPr marL="230288" indent="-230288">
              <a:buFontTx/>
              <a:buChar char="•"/>
            </a:pPr>
            <a:r>
              <a:rPr lang="en-US" altLang="en-US" b="1" dirty="0" smtClean="0"/>
              <a:t>This slide illustrates the Patient Health Questionnaire (PHQ)-9 Symptom Checklist. The checklist was developed to make criteria-based diagnoses of depression in the primary care setting and is effective in monitoring therapeutic response.</a:t>
            </a:r>
          </a:p>
          <a:p>
            <a:pPr marL="230288" indent="-230288">
              <a:buFontTx/>
              <a:buChar char="•"/>
            </a:pPr>
            <a:r>
              <a:rPr lang="en-US" altLang="en-US" b="1" dirty="0" smtClean="0"/>
              <a:t>A diagnosis of major depression is made if at least 5 of the depressive symptom criteria have been present for “more than half the days” during the last 2 weeks. The PHQ-9 score can range from 0 to 27; “not at all” is scored 0, with increasing scores from “several days” to “nearly every day.”</a:t>
            </a:r>
          </a:p>
          <a:p>
            <a:pPr marL="230288" indent="-230288"/>
            <a:endParaRPr lang="en-US" altLang="en-US" b="1" dirty="0" smtClean="0"/>
          </a:p>
          <a:p>
            <a:pPr marL="230288" indent="-230288"/>
            <a:endParaRPr lang="en-US" altLang="en-US" dirty="0" smtClean="0"/>
          </a:p>
          <a:p>
            <a:pPr marL="230288" indent="-230288"/>
            <a:r>
              <a:rPr lang="en-US" altLang="en-US" dirty="0" smtClean="0"/>
              <a:t>Reference</a:t>
            </a:r>
          </a:p>
          <a:p>
            <a:pPr marL="230288" indent="-230288">
              <a:buFontTx/>
              <a:buAutoNum type="arabicPeriod"/>
            </a:pPr>
            <a:r>
              <a:rPr lang="en-US" altLang="en-US" sz="1000" b="1" dirty="0"/>
              <a:t>Kroenke K, Spitzer RL, Williams JB. The PHQ-9: validity of a brief depression severity measure. </a:t>
            </a:r>
            <a:r>
              <a:rPr lang="en-US" altLang="en-US" sz="1000" b="1" i="1" dirty="0"/>
              <a:t>J Gen Intern Med.</a:t>
            </a:r>
            <a:r>
              <a:rPr lang="en-US" altLang="en-US" sz="1000" b="1" dirty="0"/>
              <a:t> 2001;16:606-613.</a:t>
            </a:r>
          </a:p>
          <a:p>
            <a:pPr marL="230288" indent="-230288"/>
            <a:endParaRPr lang="en-US" altLang="en-US"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xfrm>
            <a:off x="6696609" y="9049485"/>
            <a:ext cx="313792" cy="246916"/>
          </a:xfrm>
          <a:noFill/>
        </p:spPr>
        <p:txBody>
          <a:bodyPr/>
          <a:lstStyle>
            <a:lvl1pPr defTabSz="905190" eaLnBrk="0" hangingPunct="0">
              <a:defRPr sz="3200" b="1">
                <a:solidFill>
                  <a:schemeClr val="tx1"/>
                </a:solidFill>
                <a:latin typeface="Arial" charset="0"/>
              </a:defRPr>
            </a:lvl1pPr>
            <a:lvl2pPr marL="749785" indent="-288379" defTabSz="905190" eaLnBrk="0" hangingPunct="0">
              <a:defRPr sz="3200" b="1">
                <a:solidFill>
                  <a:schemeClr val="tx1"/>
                </a:solidFill>
                <a:latin typeface="Arial" charset="0"/>
              </a:defRPr>
            </a:lvl2pPr>
            <a:lvl3pPr marL="1153516" indent="-230703" defTabSz="905190" eaLnBrk="0" hangingPunct="0">
              <a:defRPr sz="3200" b="1">
                <a:solidFill>
                  <a:schemeClr val="tx1"/>
                </a:solidFill>
                <a:latin typeface="Arial" charset="0"/>
              </a:defRPr>
            </a:lvl3pPr>
            <a:lvl4pPr marL="1614922" indent="-230703" defTabSz="905190" eaLnBrk="0" hangingPunct="0">
              <a:defRPr sz="3200" b="1">
                <a:solidFill>
                  <a:schemeClr val="tx1"/>
                </a:solidFill>
                <a:latin typeface="Arial" charset="0"/>
              </a:defRPr>
            </a:lvl4pPr>
            <a:lvl5pPr marL="2076328" indent="-230703" defTabSz="905190" eaLnBrk="0" hangingPunct="0">
              <a:defRPr sz="3200" b="1">
                <a:solidFill>
                  <a:schemeClr val="tx1"/>
                </a:solidFill>
                <a:latin typeface="Arial" charset="0"/>
              </a:defRPr>
            </a:lvl5pPr>
            <a:lvl6pPr marL="2537734" indent="-230703" defTabSz="905190" eaLnBrk="0" fontAlgn="base" hangingPunct="0">
              <a:spcBef>
                <a:spcPct val="30000"/>
              </a:spcBef>
              <a:spcAft>
                <a:spcPct val="0"/>
              </a:spcAft>
              <a:defRPr sz="3200" b="1">
                <a:solidFill>
                  <a:schemeClr val="tx1"/>
                </a:solidFill>
                <a:latin typeface="Arial" charset="0"/>
              </a:defRPr>
            </a:lvl6pPr>
            <a:lvl7pPr marL="2999141" indent="-230703" defTabSz="905190" eaLnBrk="0" fontAlgn="base" hangingPunct="0">
              <a:spcBef>
                <a:spcPct val="30000"/>
              </a:spcBef>
              <a:spcAft>
                <a:spcPct val="0"/>
              </a:spcAft>
              <a:defRPr sz="3200" b="1">
                <a:solidFill>
                  <a:schemeClr val="tx1"/>
                </a:solidFill>
                <a:latin typeface="Arial" charset="0"/>
              </a:defRPr>
            </a:lvl7pPr>
            <a:lvl8pPr marL="3460547" indent="-230703" defTabSz="905190" eaLnBrk="0" fontAlgn="base" hangingPunct="0">
              <a:spcBef>
                <a:spcPct val="30000"/>
              </a:spcBef>
              <a:spcAft>
                <a:spcPct val="0"/>
              </a:spcAft>
              <a:defRPr sz="3200" b="1">
                <a:solidFill>
                  <a:schemeClr val="tx1"/>
                </a:solidFill>
                <a:latin typeface="Arial" charset="0"/>
              </a:defRPr>
            </a:lvl8pPr>
            <a:lvl9pPr marL="3921953" indent="-230703" defTabSz="905190" eaLnBrk="0" fontAlgn="base" hangingPunct="0">
              <a:spcBef>
                <a:spcPct val="30000"/>
              </a:spcBef>
              <a:spcAft>
                <a:spcPct val="0"/>
              </a:spcAft>
              <a:defRPr sz="3200" b="1">
                <a:solidFill>
                  <a:schemeClr val="tx1"/>
                </a:solidFill>
                <a:latin typeface="Arial" charset="0"/>
              </a:defRPr>
            </a:lvl9pPr>
          </a:lstStyle>
          <a:p>
            <a:fld id="{1A4DA6E4-5E74-4B82-869F-6956D961955D}" type="slidenum">
              <a:rPr lang="en-GB" altLang="en-US" sz="1000" b="0">
                <a:solidFill>
                  <a:prstClr val="black"/>
                </a:solidFill>
                <a:latin typeface="Times New Roman" pitchFamily="-110" charset="0"/>
              </a:rPr>
              <a:pPr/>
              <a:t>26</a:t>
            </a:fld>
            <a:endParaRPr lang="en-GB" altLang="en-US" sz="1000" b="0" dirty="0">
              <a:solidFill>
                <a:prstClr val="black"/>
              </a:solidFill>
              <a:latin typeface="Times New Roman" pitchFamily="-110" charset="0"/>
            </a:endParaRPr>
          </a:p>
        </p:txBody>
      </p:sp>
      <p:sp>
        <p:nvSpPr>
          <p:cNvPr id="95235" name="Rectangle 2"/>
          <p:cNvSpPr>
            <a:spLocks noGrp="1" noRot="1" noChangeAspect="1" noChangeArrowheads="1" noTextEdit="1"/>
          </p:cNvSpPr>
          <p:nvPr>
            <p:ph type="sldImg"/>
          </p:nvPr>
        </p:nvSpPr>
        <p:spPr>
          <a:xfrm>
            <a:off x="1182688" y="696913"/>
            <a:ext cx="4646612" cy="3486150"/>
          </a:xfrm>
          <a:ln/>
        </p:spPr>
      </p:sp>
      <p:sp>
        <p:nvSpPr>
          <p:cNvPr id="95236" name="Rectangle 3"/>
          <p:cNvSpPr>
            <a:spLocks noGrp="1" noChangeAspect="1" noChangeArrowheads="1"/>
          </p:cNvSpPr>
          <p:nvPr>
            <p:ph type="body" idx="1"/>
          </p:nvPr>
        </p:nvSpPr>
        <p:spPr>
          <a:xfrm>
            <a:off x="701041" y="4415914"/>
            <a:ext cx="5608320" cy="4182817"/>
          </a:xfrm>
          <a:noFill/>
        </p:spPr>
        <p:txBody>
          <a:bodyPr/>
          <a:lstStyle/>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8012A5-A5C8-45B2-8146-B428DC488FEA}" type="slidenum">
              <a:rPr lang="en-GB" smtClean="0">
                <a:solidFill>
                  <a:prstClr val="black"/>
                </a:solidFill>
              </a:rPr>
              <a:pPr/>
              <a:t>27</a:t>
            </a:fld>
            <a:endParaRPr lang="en-GB"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It will follow the same</a:t>
            </a:r>
            <a:r>
              <a:rPr lang="en-US" baseline="0" dirty="0" smtClean="0"/>
              <a:t> path as Diabetes and those clinics participating in VS6 are paying the way for establishing screening for MDD in Primary Care.</a:t>
            </a:r>
          </a:p>
          <a:p>
            <a:endParaRPr lang="en-US" baseline="0" dirty="0" smtClean="0"/>
          </a:p>
          <a:p>
            <a:r>
              <a:rPr lang="en-US" baseline="0" dirty="0" smtClean="0"/>
              <a:t>Combine 15 and 16</a:t>
            </a:r>
            <a:endParaRPr lang="en-US" dirty="0"/>
          </a:p>
        </p:txBody>
      </p:sp>
      <p:sp>
        <p:nvSpPr>
          <p:cNvPr id="4" name="Slide Number Placeholder 3"/>
          <p:cNvSpPr>
            <a:spLocks noGrp="1"/>
          </p:cNvSpPr>
          <p:nvPr>
            <p:ph type="sldNum" sz="quarter" idx="10"/>
          </p:nvPr>
        </p:nvSpPr>
        <p:spPr/>
        <p:txBody>
          <a:bodyPr/>
          <a:lstStyle/>
          <a:p>
            <a:fld id="{5EC9C028-B6E5-43EA-8EB6-63C2DB1B46D0}" type="slidenum">
              <a:rPr lang="en-US" smtClean="0"/>
              <a:pPr/>
              <a:t>28</a:t>
            </a:fld>
            <a:endParaRPr lang="en-US" dirty="0"/>
          </a:p>
        </p:txBody>
      </p:sp>
    </p:spTree>
    <p:extLst>
      <p:ext uri="{BB962C8B-B14F-4D97-AF65-F5344CB8AC3E}">
        <p14:creationId xmlns:p14="http://schemas.microsoft.com/office/powerpoint/2010/main" val="2035899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74697B-0D70-184C-B48F-887F9BDA9BAC}"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xfrm>
            <a:off x="6759646" y="9048834"/>
            <a:ext cx="250754" cy="247566"/>
          </a:xfrm>
          <a:noFill/>
        </p:spPr>
        <p:txBody>
          <a:bodyPr/>
          <a:lstStyle/>
          <a:p>
            <a:fld id="{69EBAF50-9094-4F62-B1C6-FA0190ABF8D2}" type="slidenum">
              <a:rPr lang="en-US" smtClean="0">
                <a:solidFill>
                  <a:prstClr val="black"/>
                </a:solidFill>
              </a:rPr>
              <a:pPr/>
              <a:t>30</a:t>
            </a:fld>
            <a:endParaRPr lang="en-US" dirty="0" smtClean="0">
              <a:solidFill>
                <a:prstClr val="black"/>
              </a:solidFill>
            </a:endParaRPr>
          </a:p>
        </p:txBody>
      </p:sp>
      <p:sp>
        <p:nvSpPr>
          <p:cNvPr id="176131" name="Rectangle 7"/>
          <p:cNvSpPr txBox="1">
            <a:spLocks noGrp="1" noChangeArrowheads="1"/>
          </p:cNvSpPr>
          <p:nvPr/>
        </p:nvSpPr>
        <p:spPr bwMode="auto">
          <a:xfrm>
            <a:off x="3970939" y="8829677"/>
            <a:ext cx="3037840" cy="465139"/>
          </a:xfrm>
          <a:prstGeom prst="rect">
            <a:avLst/>
          </a:prstGeom>
          <a:noFill/>
          <a:ln w="9525">
            <a:noFill/>
            <a:miter lim="800000"/>
            <a:headEnd/>
            <a:tailEnd/>
          </a:ln>
        </p:spPr>
        <p:txBody>
          <a:bodyPr lIns="92270" tIns="46135" rIns="92270" bIns="46135" anchor="b"/>
          <a:lstStyle/>
          <a:p>
            <a:pPr algn="r" fontAlgn="base">
              <a:spcBef>
                <a:spcPct val="0"/>
              </a:spcBef>
              <a:spcAft>
                <a:spcPct val="0"/>
              </a:spcAft>
            </a:pPr>
            <a:fld id="{BD7CE023-AB64-4D32-AF51-8721D251AC3A}" type="slidenum">
              <a:rPr lang="en-US" sz="1200">
                <a:solidFill>
                  <a:prstClr val="black"/>
                </a:solidFill>
                <a:latin typeface="Arial" pitchFamily="34" charset="0"/>
                <a:ea typeface="MS PGothic" pitchFamily="34" charset="-128"/>
                <a:cs typeface="Arial" pitchFamily="34" charset="0"/>
              </a:rPr>
              <a:pPr algn="r" fontAlgn="base">
                <a:spcBef>
                  <a:spcPct val="0"/>
                </a:spcBef>
                <a:spcAft>
                  <a:spcPct val="0"/>
                </a:spcAft>
              </a:pPr>
              <a:t>30</a:t>
            </a:fld>
            <a:endParaRPr lang="en-US" sz="1200" dirty="0">
              <a:solidFill>
                <a:prstClr val="black"/>
              </a:solidFill>
              <a:latin typeface="Arial" pitchFamily="34" charset="0"/>
              <a:ea typeface="MS PGothic" pitchFamily="34" charset="-128"/>
              <a:cs typeface="Arial" pitchFamily="34" charset="0"/>
            </a:endParaRPr>
          </a:p>
        </p:txBody>
      </p:sp>
      <p:sp>
        <p:nvSpPr>
          <p:cNvPr id="176132" name="Rectangle 2"/>
          <p:cNvSpPr>
            <a:spLocks noGrp="1" noRot="1" noChangeAspect="1" noChangeArrowheads="1" noTextEdit="1"/>
          </p:cNvSpPr>
          <p:nvPr>
            <p:ph type="sldImg"/>
          </p:nvPr>
        </p:nvSpPr>
        <p:spPr>
          <a:xfrm>
            <a:off x="1193800" y="685800"/>
            <a:ext cx="4643438" cy="3482975"/>
          </a:xfrm>
          <a:ln/>
        </p:spPr>
      </p:sp>
      <p:sp>
        <p:nvSpPr>
          <p:cNvPr id="176133" name="Rectangle 3"/>
          <p:cNvSpPr>
            <a:spLocks noGrp="1" noChangeArrowheads="1"/>
          </p:cNvSpPr>
          <p:nvPr>
            <p:ph type="body" idx="1"/>
          </p:nvPr>
        </p:nvSpPr>
        <p:spPr>
          <a:xfrm>
            <a:off x="701042" y="4332290"/>
            <a:ext cx="5605074" cy="4184650"/>
          </a:xfrm>
          <a:noFill/>
          <a:ln/>
        </p:spPr>
        <p:txBody>
          <a:bodyPr lIns="92270" tIns="46135" rIns="92270" bIns="46135"/>
          <a:lstStyle/>
          <a:p>
            <a:pPr eaLnBrk="1" hangingPunct="1"/>
            <a:r>
              <a:rPr lang="en-US" dirty="0"/>
              <a:t>Recent </a:t>
            </a:r>
            <a:r>
              <a:rPr lang="en-US" dirty="0" smtClean="0"/>
              <a:t>clinical </a:t>
            </a:r>
            <a:r>
              <a:rPr lang="en-US" dirty="0"/>
              <a:t>practice guidelines </a:t>
            </a:r>
            <a:r>
              <a:rPr lang="en-US" dirty="0" smtClean="0"/>
              <a:t>for major depressive disorder (MDD) have </a:t>
            </a:r>
            <a:r>
              <a:rPr lang="en-US" dirty="0"/>
              <a:t>been developed based on current evidence and clinical </a:t>
            </a:r>
            <a:r>
              <a:rPr lang="en-US" dirty="0" smtClean="0"/>
              <a:t>consensus. These </a:t>
            </a:r>
            <a:r>
              <a:rPr lang="en-US" dirty="0"/>
              <a:t>2010 guidelines include</a:t>
            </a:r>
            <a:r>
              <a:rPr lang="en-US" dirty="0" smtClean="0"/>
              <a:t>:</a:t>
            </a:r>
          </a:p>
          <a:p>
            <a:pPr eaLnBrk="1" hangingPunct="1"/>
            <a:endParaRPr lang="en-US" dirty="0"/>
          </a:p>
          <a:p>
            <a:pPr lvl="1" eaLnBrk="1" hangingPunct="1"/>
            <a:r>
              <a:rPr lang="en-US" dirty="0" smtClean="0"/>
              <a:t>A depression treatment algorithm created </a:t>
            </a:r>
            <a:r>
              <a:rPr lang="en-US" baseline="0" dirty="0" smtClean="0"/>
              <a:t>by e</a:t>
            </a:r>
            <a:r>
              <a:rPr lang="en-US" dirty="0" smtClean="0"/>
              <a:t>xperts </a:t>
            </a:r>
            <a:r>
              <a:rPr lang="en-US" dirty="0"/>
              <a:t>in psychiatry </a:t>
            </a:r>
            <a:r>
              <a:rPr lang="en-US" dirty="0" smtClean="0"/>
              <a:t>who gathered </a:t>
            </a:r>
            <a:r>
              <a:rPr lang="en-US" dirty="0"/>
              <a:t>for </a:t>
            </a:r>
            <a:r>
              <a:rPr lang="en-US" dirty="0" smtClean="0"/>
              <a:t>a meeting of the </a:t>
            </a:r>
            <a:r>
              <a:rPr lang="en-US" dirty="0"/>
              <a:t>International Consensus Group on </a:t>
            </a:r>
            <a:r>
              <a:rPr lang="en-US" dirty="0" smtClean="0"/>
              <a:t>MDD.</a:t>
            </a:r>
            <a:endParaRPr lang="en-US" dirty="0"/>
          </a:p>
          <a:p>
            <a:pPr lvl="2" eaLnBrk="1" hangingPunct="1"/>
            <a:r>
              <a:rPr lang="en-US" dirty="0"/>
              <a:t>This algorithm was adapted from Japan’s existing treatment guidelines for </a:t>
            </a:r>
            <a:r>
              <a:rPr lang="en-US" dirty="0" smtClean="0"/>
              <a:t>depression.</a:t>
            </a:r>
            <a:endParaRPr lang="en-US" dirty="0"/>
          </a:p>
          <a:p>
            <a:pPr lvl="2" eaLnBrk="1" hangingPunct="1"/>
            <a:r>
              <a:rPr lang="en-US" dirty="0"/>
              <a:t>Country-specific issues were then discussed (including screening </a:t>
            </a:r>
            <a:r>
              <a:rPr lang="en-US" dirty="0" smtClean="0"/>
              <a:t>for and </a:t>
            </a:r>
            <a:r>
              <a:rPr lang="en-US" dirty="0"/>
              <a:t>diagnosing depression, treatment in primary </a:t>
            </a:r>
            <a:r>
              <a:rPr lang="en-US" dirty="0" smtClean="0"/>
              <a:t>vs. </a:t>
            </a:r>
            <a:r>
              <a:rPr lang="en-US" dirty="0"/>
              <a:t>specialty </a:t>
            </a:r>
            <a:r>
              <a:rPr lang="en-US" dirty="0" smtClean="0"/>
              <a:t>care, preferred </a:t>
            </a:r>
            <a:r>
              <a:rPr lang="en-US" dirty="0"/>
              <a:t>treatments, cost, and optimal dosing</a:t>
            </a:r>
            <a:r>
              <a:rPr lang="en-US" dirty="0" smtClean="0"/>
              <a:t>).</a:t>
            </a:r>
          </a:p>
          <a:p>
            <a:pPr marL="342900" lvl="2" indent="0" eaLnBrk="1" hangingPunct="1">
              <a:buNone/>
            </a:pPr>
            <a:endParaRPr lang="en-US" dirty="0"/>
          </a:p>
          <a:p>
            <a:pPr lvl="1" eaLnBrk="1" hangingPunct="1"/>
            <a:r>
              <a:rPr lang="en-US" dirty="0" smtClean="0"/>
              <a:t>The American Psychiatric Association updated their </a:t>
            </a:r>
            <a:r>
              <a:rPr lang="en-US" dirty="0"/>
              <a:t>clinical practice guidelines for the treatment of patients with MDD </a:t>
            </a:r>
            <a:r>
              <a:rPr lang="en-US" dirty="0" smtClean="0"/>
              <a:t>based </a:t>
            </a:r>
            <a:r>
              <a:rPr lang="en-US" dirty="0"/>
              <a:t>on current evidence and clinical </a:t>
            </a:r>
            <a:r>
              <a:rPr lang="en-US" dirty="0" smtClean="0"/>
              <a:t>consensus.</a:t>
            </a:r>
            <a:endParaRPr lang="en-US" dirty="0"/>
          </a:p>
          <a:p>
            <a:pPr eaLnBrk="1" hangingPunct="1"/>
            <a:endParaRPr lang="en-US" dirty="0" smtClean="0"/>
          </a:p>
          <a:p>
            <a:pPr eaLnBrk="1" hangingPunct="1"/>
            <a:r>
              <a:rPr lang="en-US" dirty="0" smtClean="0"/>
              <a:t>Both </a:t>
            </a:r>
            <a:r>
              <a:rPr lang="en-US" dirty="0"/>
              <a:t>of these new guidelines have common recommendations that include:</a:t>
            </a:r>
          </a:p>
          <a:p>
            <a:pPr lvl="1" eaLnBrk="1" hangingPunct="1"/>
            <a:r>
              <a:rPr lang="en-US" dirty="0"/>
              <a:t>Choosing an initial antidepressant therapy, optimizing </a:t>
            </a:r>
            <a:r>
              <a:rPr lang="en-US" dirty="0" smtClean="0"/>
              <a:t>the dose</a:t>
            </a:r>
            <a:r>
              <a:rPr lang="en-US" dirty="0"/>
              <a:t>, and reassessing symptomatic improvement</a:t>
            </a:r>
          </a:p>
          <a:p>
            <a:pPr lvl="1" eaLnBrk="1" hangingPunct="1"/>
            <a:r>
              <a:rPr lang="en-US" dirty="0"/>
              <a:t>Using measurement-based tools to screen symptoms and monitor treatment response</a:t>
            </a:r>
          </a:p>
          <a:p>
            <a:pPr lvl="1" eaLnBrk="1" hangingPunct="1"/>
            <a:r>
              <a:rPr lang="en-US" dirty="0"/>
              <a:t>After an inadequate response to initial therapy, options include optimizing </a:t>
            </a:r>
            <a:r>
              <a:rPr lang="en-US" dirty="0" smtClean="0"/>
              <a:t>the dose </a:t>
            </a:r>
            <a:r>
              <a:rPr lang="en-US" dirty="0"/>
              <a:t>of </a:t>
            </a:r>
            <a:r>
              <a:rPr lang="en-US" dirty="0" smtClean="0"/>
              <a:t>a current medication </a:t>
            </a:r>
            <a:r>
              <a:rPr lang="en-US" dirty="0"/>
              <a:t>or switching or augmenting medication </a:t>
            </a:r>
          </a:p>
          <a:p>
            <a:pPr lvl="2" eaLnBrk="1" hangingPunct="1"/>
            <a:r>
              <a:rPr lang="en-US" dirty="0"/>
              <a:t>Augmentation options for an inadequate response include an atypical </a:t>
            </a:r>
            <a:r>
              <a:rPr lang="en-US" dirty="0" smtClean="0"/>
              <a:t>antipsychotic.</a:t>
            </a:r>
            <a:endParaRPr lang="en-US" dirty="0"/>
          </a:p>
        </p:txBody>
      </p:sp>
      <p:sp>
        <p:nvSpPr>
          <p:cNvPr id="176134" name="Rectangle 5"/>
          <p:cNvSpPr>
            <a:spLocks noChangeArrowheads="1"/>
          </p:cNvSpPr>
          <p:nvPr/>
        </p:nvSpPr>
        <p:spPr bwMode="auto">
          <a:xfrm>
            <a:off x="447888" y="8172449"/>
            <a:ext cx="6096777" cy="935354"/>
          </a:xfrm>
          <a:prstGeom prst="rect">
            <a:avLst/>
          </a:prstGeom>
          <a:noFill/>
          <a:ln w="19050" algn="ctr">
            <a:noFill/>
            <a:miter lim="800000"/>
            <a:headEnd/>
            <a:tailEnd/>
          </a:ln>
        </p:spPr>
        <p:txBody>
          <a:bodyPr lIns="88109" tIns="44054" rIns="88109" bIns="44054">
            <a:spAutoFit/>
          </a:bodyPr>
          <a:lstStyle/>
          <a:p>
            <a:pPr marL="176232" indent="-176232" defTabSz="1052583" eaLnBrk="0" fontAlgn="base" hangingPunct="0">
              <a:spcBef>
                <a:spcPct val="0"/>
              </a:spcBef>
              <a:spcAft>
                <a:spcPct val="25000"/>
              </a:spcAft>
            </a:pPr>
            <a:r>
              <a:rPr lang="de-DE" sz="1000" b="1">
                <a:solidFill>
                  <a:prstClr val="black"/>
                </a:solidFill>
                <a:latin typeface="Arial" pitchFamily="34" charset="0"/>
                <a:ea typeface="MS PGothic" pitchFamily="34" charset="-128"/>
                <a:cs typeface="Arial" pitchFamily="34" charset="0"/>
              </a:rPr>
              <a:t>References</a:t>
            </a:r>
          </a:p>
          <a:p>
            <a:pPr marL="176232" indent="-176232" defTabSz="1052583" eaLnBrk="0" fontAlgn="base" hangingPunct="0">
              <a:spcBef>
                <a:spcPct val="0"/>
              </a:spcBef>
              <a:spcAft>
                <a:spcPct val="25000"/>
              </a:spcAft>
              <a:buFontTx/>
              <a:buAutoNum type="arabicPeriod"/>
            </a:pPr>
            <a:r>
              <a:rPr lang="de-DE" sz="1000">
                <a:solidFill>
                  <a:prstClr val="black"/>
                </a:solidFill>
                <a:latin typeface="Arial" pitchFamily="34" charset="0"/>
                <a:ea typeface="MS PGothic" pitchFamily="34" charset="-128"/>
                <a:cs typeface="Arial" pitchFamily="34" charset="0"/>
              </a:rPr>
              <a:t>Nutt DJ, Davidson JRT, Gelenberg AJ et al. International consensus statement on major depressive disorder. </a:t>
            </a:r>
            <a:r>
              <a:rPr lang="de-DE" sz="1000" i="1">
                <a:solidFill>
                  <a:prstClr val="black"/>
                </a:solidFill>
                <a:latin typeface="Arial" pitchFamily="34" charset="0"/>
                <a:ea typeface="MS PGothic" pitchFamily="34" charset="-128"/>
                <a:cs typeface="Arial" pitchFamily="34" charset="0"/>
              </a:rPr>
              <a:t>J Clin Psychiatry</a:t>
            </a:r>
            <a:r>
              <a:rPr lang="de-DE" sz="1000">
                <a:solidFill>
                  <a:prstClr val="black"/>
                </a:solidFill>
                <a:latin typeface="Arial" pitchFamily="34" charset="0"/>
                <a:ea typeface="MS PGothic" pitchFamily="34" charset="-128"/>
                <a:cs typeface="Arial" pitchFamily="34" charset="0"/>
              </a:rPr>
              <a:t>. 2010;71[suppl E1]:e08.</a:t>
            </a:r>
          </a:p>
          <a:p>
            <a:pPr marL="176232" indent="-176232" defTabSz="1052583" eaLnBrk="0" fontAlgn="base" hangingPunct="0">
              <a:spcBef>
                <a:spcPct val="0"/>
              </a:spcBef>
              <a:spcAft>
                <a:spcPct val="25000"/>
              </a:spcAft>
              <a:buFontTx/>
              <a:buAutoNum type="arabicPeriod"/>
            </a:pPr>
            <a:r>
              <a:rPr lang="en-US" sz="1000" dirty="0">
                <a:solidFill>
                  <a:prstClr val="black"/>
                </a:solidFill>
                <a:latin typeface="Arial" pitchFamily="34" charset="0"/>
                <a:ea typeface="MS PGothic" pitchFamily="34" charset="-128"/>
                <a:cs typeface="Times New Roman" pitchFamily="18" charset="0"/>
              </a:rPr>
              <a:t>American Psychiatric Association. </a:t>
            </a:r>
            <a:r>
              <a:rPr lang="en-US" sz="1000" i="1" dirty="0">
                <a:solidFill>
                  <a:prstClr val="black"/>
                </a:solidFill>
                <a:latin typeface="Arial" pitchFamily="34" charset="0"/>
                <a:ea typeface="MS PGothic" pitchFamily="34" charset="-128"/>
                <a:cs typeface="Times New Roman" pitchFamily="18" charset="0"/>
              </a:rPr>
              <a:t>Practice Guideline for the Treatment of Patients With Major Depressive Disorder</a:t>
            </a:r>
            <a:r>
              <a:rPr lang="en-US" sz="1000" dirty="0">
                <a:solidFill>
                  <a:prstClr val="black"/>
                </a:solidFill>
                <a:latin typeface="Arial" pitchFamily="34" charset="0"/>
                <a:ea typeface="MS PGothic" pitchFamily="34" charset="-128"/>
                <a:cs typeface="Times New Roman" pitchFamily="18" charset="0"/>
              </a:rPr>
              <a:t>. Arlington, VA: American Psychiatric Association; 2010. </a:t>
            </a:r>
          </a:p>
        </p:txBody>
      </p:sp>
      <p:sp>
        <p:nvSpPr>
          <p:cNvPr id="176135" name="Text Box 6"/>
          <p:cNvSpPr txBox="1">
            <a:spLocks noChangeArrowheads="1"/>
          </p:cNvSpPr>
          <p:nvPr/>
        </p:nvSpPr>
        <p:spPr bwMode="auto">
          <a:xfrm>
            <a:off x="204473" y="1416052"/>
            <a:ext cx="924983" cy="365967"/>
          </a:xfrm>
          <a:prstGeom prst="rect">
            <a:avLst/>
          </a:prstGeom>
          <a:noFill/>
          <a:ln w="19050" algn="ctr">
            <a:noFill/>
            <a:miter lim="800000"/>
            <a:headEnd/>
            <a:tailEnd/>
          </a:ln>
        </p:spPr>
        <p:txBody>
          <a:bodyPr lIns="88109" tIns="44054" rIns="88109" bIns="44054">
            <a:spAutoFit/>
          </a:bodyPr>
          <a:lstStyle/>
          <a:p>
            <a:pPr defTabSz="1052583" eaLnBrk="0" fontAlgn="base" hangingPunct="0">
              <a:spcBef>
                <a:spcPct val="0"/>
              </a:spcBef>
              <a:spcAft>
                <a:spcPct val="25000"/>
              </a:spcAft>
            </a:pPr>
            <a:r>
              <a:rPr lang="en-US" sz="900" dirty="0">
                <a:solidFill>
                  <a:prstClr val="black"/>
                </a:solidFill>
                <a:latin typeface="Arial" pitchFamily="34" charset="0"/>
                <a:ea typeface="MS PGothic" pitchFamily="34" charset="-128"/>
                <a:cs typeface="Arial" pitchFamily="34" charset="0"/>
              </a:rPr>
              <a:t>Nutt 1A, 2B, 6C</a:t>
            </a:r>
          </a:p>
        </p:txBody>
      </p:sp>
      <p:sp>
        <p:nvSpPr>
          <p:cNvPr id="176136" name="Text Box 7"/>
          <p:cNvSpPr txBox="1">
            <a:spLocks noChangeArrowheads="1"/>
          </p:cNvSpPr>
          <p:nvPr/>
        </p:nvSpPr>
        <p:spPr bwMode="auto">
          <a:xfrm>
            <a:off x="191490" y="5003803"/>
            <a:ext cx="743233" cy="365967"/>
          </a:xfrm>
          <a:prstGeom prst="rect">
            <a:avLst/>
          </a:prstGeom>
          <a:noFill/>
          <a:ln w="19050" algn="ctr">
            <a:noFill/>
            <a:miter lim="800000"/>
            <a:headEnd/>
            <a:tailEnd/>
          </a:ln>
        </p:spPr>
        <p:txBody>
          <a:bodyPr lIns="88109" tIns="44054" rIns="88109" bIns="44054">
            <a:spAutoFit/>
          </a:bodyPr>
          <a:lstStyle/>
          <a:p>
            <a:pPr defTabSz="1052583" eaLnBrk="0" fontAlgn="base" hangingPunct="0">
              <a:spcBef>
                <a:spcPct val="0"/>
              </a:spcBef>
              <a:spcAft>
                <a:spcPct val="25000"/>
              </a:spcAft>
            </a:pPr>
            <a:r>
              <a:rPr lang="en-US" sz="900" dirty="0">
                <a:solidFill>
                  <a:prstClr val="black"/>
                </a:solidFill>
                <a:latin typeface="Arial" pitchFamily="34" charset="0"/>
                <a:ea typeface="MS PGothic" pitchFamily="34" charset="-128"/>
                <a:cs typeface="Arial" pitchFamily="34" charset="0"/>
              </a:rPr>
              <a:t>Nutt 1A, 2B, 6C</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65BE4F-A611-482A-B91B-B98B8F761E05}" type="slidenum">
              <a:rPr lang="en-US" smtClean="0"/>
              <a:pPr/>
              <a:t>31</a:t>
            </a:fld>
            <a:endParaRPr lang="en-US" dirty="0"/>
          </a:p>
        </p:txBody>
      </p:sp>
    </p:spTree>
    <p:extLst>
      <p:ext uri="{BB962C8B-B14F-4D97-AF65-F5344CB8AC3E}">
        <p14:creationId xmlns:p14="http://schemas.microsoft.com/office/powerpoint/2010/main" val="933617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30EB3-4EE0-4E13-82FE-77668A1D5538}" type="slidenum">
              <a:rPr lang="en-US" smtClean="0"/>
              <a:pPr/>
              <a:t>33</a:t>
            </a:fld>
            <a:endParaRPr lang="en-US" dirty="0"/>
          </a:p>
        </p:txBody>
      </p:sp>
    </p:spTree>
    <p:extLst>
      <p:ext uri="{BB962C8B-B14F-4D97-AF65-F5344CB8AC3E}">
        <p14:creationId xmlns:p14="http://schemas.microsoft.com/office/powerpoint/2010/main" val="676987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30EB3-4EE0-4E13-82FE-77668A1D5538}" type="slidenum">
              <a:rPr lang="en-US" smtClean="0"/>
              <a:pPr/>
              <a:t>35</a:t>
            </a:fld>
            <a:endParaRPr lang="en-US" dirty="0"/>
          </a:p>
        </p:txBody>
      </p:sp>
    </p:spTree>
    <p:extLst>
      <p:ext uri="{BB962C8B-B14F-4D97-AF65-F5344CB8AC3E}">
        <p14:creationId xmlns:p14="http://schemas.microsoft.com/office/powerpoint/2010/main" val="2994923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7DDDD-2911-439F-B8A8-5AB4C89B99B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588076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Slides 78 through 84 for physicians</a:t>
            </a:r>
            <a:r>
              <a:rPr lang="en-US" b="1" u="sng" baseline="0" dirty="0" smtClean="0"/>
              <a:t> only.</a:t>
            </a:r>
            <a:endParaRPr lang="en-US" b="1" u="sng" dirty="0" smtClean="0"/>
          </a:p>
          <a:p>
            <a:endParaRPr lang="en-US" dirty="0"/>
          </a:p>
        </p:txBody>
      </p:sp>
      <p:sp>
        <p:nvSpPr>
          <p:cNvPr id="4" name="Slide Number Placeholder 3"/>
          <p:cNvSpPr>
            <a:spLocks noGrp="1"/>
          </p:cNvSpPr>
          <p:nvPr>
            <p:ph type="sldNum" sz="quarter" idx="10"/>
          </p:nvPr>
        </p:nvSpPr>
        <p:spPr/>
        <p:txBody>
          <a:bodyPr/>
          <a:lstStyle/>
          <a:p>
            <a:fld id="{0F030EB3-4EE0-4E13-82FE-77668A1D5538}" type="slidenum">
              <a:rPr lang="en-US" smtClean="0"/>
              <a:t>40</a:t>
            </a:fld>
            <a:endParaRPr lang="en-US"/>
          </a:p>
        </p:txBody>
      </p:sp>
    </p:spTree>
    <p:extLst>
      <p:ext uri="{BB962C8B-B14F-4D97-AF65-F5344CB8AC3E}">
        <p14:creationId xmlns:p14="http://schemas.microsoft.com/office/powerpoint/2010/main" val="3966024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Slides 78 through 84 for physicians</a:t>
            </a:r>
            <a:r>
              <a:rPr lang="en-US" b="1" u="sng" baseline="0" dirty="0" smtClean="0"/>
              <a:t> only.</a:t>
            </a:r>
            <a:endParaRPr lang="en-US" b="1" u="sng" dirty="0" smtClean="0"/>
          </a:p>
          <a:p>
            <a:endParaRPr lang="en-US" dirty="0"/>
          </a:p>
        </p:txBody>
      </p:sp>
      <p:sp>
        <p:nvSpPr>
          <p:cNvPr id="4" name="Slide Number Placeholder 3"/>
          <p:cNvSpPr>
            <a:spLocks noGrp="1"/>
          </p:cNvSpPr>
          <p:nvPr>
            <p:ph type="sldNum" sz="quarter" idx="10"/>
          </p:nvPr>
        </p:nvSpPr>
        <p:spPr/>
        <p:txBody>
          <a:bodyPr/>
          <a:lstStyle/>
          <a:p>
            <a:fld id="{0F030EB3-4EE0-4E13-82FE-77668A1D5538}" type="slidenum">
              <a:rPr lang="en-US" smtClean="0"/>
              <a:t>41</a:t>
            </a:fld>
            <a:endParaRPr lang="en-US"/>
          </a:p>
        </p:txBody>
      </p:sp>
    </p:spTree>
    <p:extLst>
      <p:ext uri="{BB962C8B-B14F-4D97-AF65-F5344CB8AC3E}">
        <p14:creationId xmlns:p14="http://schemas.microsoft.com/office/powerpoint/2010/main" val="3002298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C375E-CB61-4589-9E7C-ACFC370AED40}" type="slidenum">
              <a:rPr lang="en-US" smtClean="0"/>
              <a:pPr/>
              <a:t>43</a:t>
            </a:fld>
            <a:endParaRPr lang="en-US" dirty="0"/>
          </a:p>
        </p:txBody>
      </p:sp>
    </p:spTree>
    <p:extLst>
      <p:ext uri="{BB962C8B-B14F-4D97-AF65-F5344CB8AC3E}">
        <p14:creationId xmlns:p14="http://schemas.microsoft.com/office/powerpoint/2010/main" val="2058695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C375E-CB61-4589-9E7C-ACFC370AED40}" type="slidenum">
              <a:rPr lang="en-US" smtClean="0"/>
              <a:pPr/>
              <a:t>44</a:t>
            </a:fld>
            <a:endParaRPr lang="en-US" dirty="0"/>
          </a:p>
        </p:txBody>
      </p:sp>
    </p:spTree>
    <p:extLst>
      <p:ext uri="{BB962C8B-B14F-4D97-AF65-F5344CB8AC3E}">
        <p14:creationId xmlns:p14="http://schemas.microsoft.com/office/powerpoint/2010/main" val="4133758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B44EF-4235-4550-BCB8-17D7417EEF1C}" type="slidenum">
              <a:rPr lang="en-US" smtClean="0"/>
              <a:pPr/>
              <a:t>47</a:t>
            </a:fld>
            <a:endParaRPr lang="en-US" dirty="0"/>
          </a:p>
        </p:txBody>
      </p:sp>
    </p:spTree>
    <p:extLst>
      <p:ext uri="{BB962C8B-B14F-4D97-AF65-F5344CB8AC3E}">
        <p14:creationId xmlns:p14="http://schemas.microsoft.com/office/powerpoint/2010/main" val="366703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For those treated with anti depressants – make this the niche of what</a:t>
            </a:r>
            <a:r>
              <a:rPr lang="en-US" baseline="0" dirty="0" smtClean="0"/>
              <a:t> our program.  We take protocol and mirror the protocol how you would manage other chronic diseases.  If your BP wasn’t improving, you would increase the dose. We have mirrored this approach with evidence based research (MBC).</a:t>
            </a:r>
          </a:p>
          <a:p>
            <a:endParaRPr lang="en-US" baseline="0" dirty="0" smtClean="0"/>
          </a:p>
          <a:p>
            <a:r>
              <a:rPr lang="en-US" baseline="0" dirty="0" smtClean="0"/>
              <a:t>What STAR-D showed us is that treatment of MDD can be successful in primary care settings as long they are taught and implement MBC for treatment of MDD.</a:t>
            </a:r>
            <a:endParaRPr lang="en-US" dirty="0"/>
          </a:p>
        </p:txBody>
      </p:sp>
      <p:sp>
        <p:nvSpPr>
          <p:cNvPr id="4" name="Slide Number Placeholder 3"/>
          <p:cNvSpPr>
            <a:spLocks noGrp="1"/>
          </p:cNvSpPr>
          <p:nvPr>
            <p:ph type="sldNum" sz="quarter" idx="10"/>
          </p:nvPr>
        </p:nvSpPr>
        <p:spPr/>
        <p:txBody>
          <a:bodyPr/>
          <a:lstStyle/>
          <a:p>
            <a:fld id="{5EC9C028-B6E5-43EA-8EB6-63C2DB1B46D0}" type="slidenum">
              <a:rPr lang="en-US" smtClean="0"/>
              <a:pPr/>
              <a:t>9</a:t>
            </a:fld>
            <a:endParaRPr lang="en-US" dirty="0"/>
          </a:p>
        </p:txBody>
      </p:sp>
    </p:spTree>
    <p:extLst>
      <p:ext uri="{BB962C8B-B14F-4D97-AF65-F5344CB8AC3E}">
        <p14:creationId xmlns:p14="http://schemas.microsoft.com/office/powerpoint/2010/main" val="4166111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A0C1FB-064F-40C2-ACAA-0AE0F41CD918}" type="slidenum">
              <a:rPr lang="en-US"/>
              <a:pPr/>
              <a:t>11</a:t>
            </a:fld>
            <a:endParaRPr lang="en-US"/>
          </a:p>
        </p:txBody>
      </p:sp>
      <p:sp>
        <p:nvSpPr>
          <p:cNvPr id="2085890" name="Rectangle 2"/>
          <p:cNvSpPr>
            <a:spLocks noGrp="1" noRot="1" noChangeAspect="1" noChangeArrowheads="1" noTextEdit="1"/>
          </p:cNvSpPr>
          <p:nvPr>
            <p:ph type="sldImg"/>
          </p:nvPr>
        </p:nvSpPr>
        <p:spPr>
          <a:xfrm>
            <a:off x="1182688" y="698500"/>
            <a:ext cx="4648200" cy="3486150"/>
          </a:xfrm>
          <a:ln/>
        </p:spPr>
      </p:sp>
      <p:sp>
        <p:nvSpPr>
          <p:cNvPr id="2085891" name="Rectangle 3"/>
          <p:cNvSpPr>
            <a:spLocks noGrp="1" noChangeArrowheads="1"/>
          </p:cNvSpPr>
          <p:nvPr>
            <p:ph type="body" idx="1"/>
          </p:nvPr>
        </p:nvSpPr>
        <p:spPr>
          <a:xfrm>
            <a:off x="701345" y="4416099"/>
            <a:ext cx="5607711" cy="4182457"/>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A768DA-3696-4561-A9A5-FFED1C2E4DC5}" type="slidenum">
              <a:rPr lang="en-US"/>
              <a:pPr/>
              <a:t>12</a:t>
            </a:fld>
            <a:endParaRPr lang="en-US"/>
          </a:p>
        </p:txBody>
      </p:sp>
      <p:sp>
        <p:nvSpPr>
          <p:cNvPr id="2949122" name="Rectangle 2"/>
          <p:cNvSpPr>
            <a:spLocks noGrp="1" noRot="1" noChangeAspect="1" noChangeArrowheads="1" noTextEdit="1"/>
          </p:cNvSpPr>
          <p:nvPr>
            <p:ph type="sldImg"/>
          </p:nvPr>
        </p:nvSpPr>
        <p:spPr>
          <a:xfrm>
            <a:off x="1169988" y="687388"/>
            <a:ext cx="4672012" cy="3505200"/>
          </a:xfrm>
          <a:ln/>
        </p:spPr>
      </p:sp>
      <p:sp>
        <p:nvSpPr>
          <p:cNvPr id="2949123" name="Rectangle 3"/>
          <p:cNvSpPr>
            <a:spLocks noGrp="1" noChangeArrowheads="1"/>
          </p:cNvSpPr>
          <p:nvPr>
            <p:ph type="body" idx="1"/>
          </p:nvPr>
        </p:nvSpPr>
        <p:spPr>
          <a:xfrm>
            <a:off x="934112" y="4419173"/>
            <a:ext cx="5142177" cy="4190143"/>
          </a:xfrm>
        </p:spPr>
        <p:txBody>
          <a:bodyPr/>
          <a:lstStyle/>
          <a:p>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9A6D4-7C81-4381-88FF-377783AF7641}" type="slidenum">
              <a:rPr lang="en-US"/>
              <a:pPr/>
              <a:t>14</a:t>
            </a:fld>
            <a:endParaRPr lang="en-US"/>
          </a:p>
        </p:txBody>
      </p:sp>
      <p:sp>
        <p:nvSpPr>
          <p:cNvPr id="2860034" name="Rectangle 2"/>
          <p:cNvSpPr>
            <a:spLocks noGrp="1" noRot="1" noChangeAspect="1" noChangeArrowheads="1" noTextEdit="1"/>
          </p:cNvSpPr>
          <p:nvPr>
            <p:ph type="sldImg"/>
          </p:nvPr>
        </p:nvSpPr>
        <p:spPr>
          <a:xfrm>
            <a:off x="1517650" y="0"/>
            <a:ext cx="3595688" cy="2698750"/>
          </a:xfrm>
          <a:ln/>
        </p:spPr>
      </p:sp>
      <p:sp>
        <p:nvSpPr>
          <p:cNvPr id="2860035" name="Rectangle 3"/>
          <p:cNvSpPr>
            <a:spLocks noGrp="1" noChangeArrowheads="1"/>
          </p:cNvSpPr>
          <p:nvPr>
            <p:ph type="body" idx="1"/>
          </p:nvPr>
        </p:nvSpPr>
        <p:spPr>
          <a:xfrm>
            <a:off x="378818" y="2917422"/>
            <a:ext cx="6293842" cy="5674985"/>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376AB7-039F-475D-9B30-0578D27A60F1}" type="slidenum">
              <a:rPr lang="en-US">
                <a:solidFill>
                  <a:prstClr val="black"/>
                </a:solidFill>
              </a:rPr>
              <a:pPr/>
              <a:t>16</a:t>
            </a:fld>
            <a:endParaRPr lang="en-US">
              <a:solidFill>
                <a:prstClr val="black"/>
              </a:solidFill>
            </a:endParaRPr>
          </a:p>
        </p:txBody>
      </p:sp>
      <p:sp>
        <p:nvSpPr>
          <p:cNvPr id="7154690" name="Rectangle 2"/>
          <p:cNvSpPr>
            <a:spLocks noGrp="1" noRot="1" noChangeAspect="1" noChangeArrowheads="1" noTextEdit="1"/>
          </p:cNvSpPr>
          <p:nvPr>
            <p:ph type="sldImg"/>
          </p:nvPr>
        </p:nvSpPr>
        <p:spPr>
          <a:ln/>
        </p:spPr>
      </p:sp>
      <p:sp>
        <p:nvSpPr>
          <p:cNvPr id="7154691" name="Rectangle 3"/>
          <p:cNvSpPr>
            <a:spLocks noGrp="1" noChangeArrowheads="1"/>
          </p:cNvSpPr>
          <p:nvPr>
            <p:ph type="body" idx="1"/>
          </p:nvPr>
        </p:nvSpPr>
        <p:spPr/>
        <p:txBody>
          <a:bodyPr/>
          <a:lstStyle/>
          <a:p>
            <a:r>
              <a:rPr lang="en-US"/>
              <a:t>	 </a:t>
            </a:r>
            <a:r>
              <a:rPr lang="en-US" sz="1500"/>
              <a:t>Relapse rates during follow-up increased with more treatment steps:</a:t>
            </a:r>
            <a:r>
              <a:rPr lang="en-US" sz="1700"/>
              <a:t>  </a:t>
            </a:r>
          </a:p>
          <a:p>
            <a:pPr lvl="2">
              <a:spcBef>
                <a:spcPct val="15000"/>
              </a:spcBef>
              <a:spcAft>
                <a:spcPct val="15000"/>
              </a:spcAft>
            </a:pPr>
            <a:r>
              <a:rPr lang="en-US" sz="1600"/>
              <a:t>1:  </a:t>
            </a:r>
            <a:r>
              <a:rPr lang="en-US" sz="1600">
                <a:solidFill>
                  <a:srgbClr val="66CCFF"/>
                </a:solidFill>
              </a:rPr>
              <a:t>40.1%</a:t>
            </a:r>
            <a:r>
              <a:rPr lang="en-US" sz="1600"/>
              <a:t>     2:  </a:t>
            </a:r>
            <a:r>
              <a:rPr lang="en-US" sz="1600">
                <a:solidFill>
                  <a:srgbClr val="66CCFF"/>
                </a:solidFill>
              </a:rPr>
              <a:t>55.3%	</a:t>
            </a:r>
            <a:r>
              <a:rPr lang="en-US" sz="1600"/>
              <a:t>   3:  </a:t>
            </a:r>
            <a:r>
              <a:rPr lang="en-US" sz="1600">
                <a:solidFill>
                  <a:srgbClr val="66CCFF"/>
                </a:solidFill>
              </a:rPr>
              <a:t>64.6%</a:t>
            </a:r>
            <a:r>
              <a:rPr lang="en-US" sz="1600"/>
              <a:t>	4:  </a:t>
            </a:r>
            <a:r>
              <a:rPr lang="en-US" sz="1600">
                <a:solidFill>
                  <a:srgbClr val="66CCFF"/>
                </a:solidFill>
              </a:rPr>
              <a:t>71.7%</a:t>
            </a:r>
            <a:r>
              <a:rPr lang="en-US" sz="1600"/>
              <a:t> </a:t>
            </a:r>
          </a:p>
          <a:p>
            <a:pPr>
              <a:spcBef>
                <a:spcPct val="15000"/>
              </a:spcBef>
              <a:spcAft>
                <a:spcPct val="15000"/>
              </a:spcAft>
            </a:pPr>
            <a:r>
              <a:rPr lang="en-US"/>
              <a:t>	Lower rates of relapse found for patients who were in remission when they entered follow-up than for patients who were not (same pattern in both groups)</a:t>
            </a:r>
          </a:p>
          <a:p>
            <a:pPr>
              <a:spcBef>
                <a:spcPct val="15000"/>
              </a:spcBef>
              <a:spcAft>
                <a:spcPct val="15000"/>
              </a:spcAft>
            </a:pPr>
            <a:endParaRPr lang="en-US"/>
          </a:p>
          <a:p>
            <a:pPr>
              <a:spcBef>
                <a:spcPct val="15000"/>
              </a:spcBef>
              <a:spcAft>
                <a:spcPct val="15000"/>
              </a:spcAft>
            </a:pPr>
            <a:r>
              <a:rPr lang="en-US"/>
              <a:t>In remission:	33.5	47.4	42.9	50.0</a:t>
            </a:r>
          </a:p>
          <a:p>
            <a:pPr>
              <a:spcBef>
                <a:spcPct val="15000"/>
              </a:spcBef>
              <a:spcAft>
                <a:spcPct val="15000"/>
              </a:spcAft>
            </a:pPr>
            <a:r>
              <a:rPr lang="en-US"/>
              <a:t>Not:		58.6	67.7	76.0	83.3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1494" indent="-289036" eaLnBrk="0" hangingPunct="0">
              <a:defRPr sz="2400">
                <a:solidFill>
                  <a:schemeClr val="tx1"/>
                </a:solidFill>
                <a:latin typeface="Arial" pitchFamily="34" charset="0"/>
                <a:ea typeface="ＭＳ Ｐゴシック" pitchFamily="34" charset="-128"/>
              </a:defRPr>
            </a:lvl2pPr>
            <a:lvl3pPr marL="1156145" indent="-231229" eaLnBrk="0" hangingPunct="0">
              <a:defRPr sz="2400">
                <a:solidFill>
                  <a:schemeClr val="tx1"/>
                </a:solidFill>
                <a:latin typeface="Arial" pitchFamily="34" charset="0"/>
                <a:ea typeface="ＭＳ Ｐゴシック" pitchFamily="34" charset="-128"/>
              </a:defRPr>
            </a:lvl3pPr>
            <a:lvl4pPr marL="1618602" indent="-231229" eaLnBrk="0" hangingPunct="0">
              <a:defRPr sz="2400">
                <a:solidFill>
                  <a:schemeClr val="tx1"/>
                </a:solidFill>
                <a:latin typeface="Arial" pitchFamily="34" charset="0"/>
                <a:ea typeface="ＭＳ Ｐゴシック" pitchFamily="34" charset="-128"/>
              </a:defRPr>
            </a:lvl4pPr>
            <a:lvl5pPr marL="2081060" indent="-231229" eaLnBrk="0" hangingPunct="0">
              <a:defRPr sz="2400">
                <a:solidFill>
                  <a:schemeClr val="tx1"/>
                </a:solidFill>
                <a:latin typeface="Arial" pitchFamily="34" charset="0"/>
                <a:ea typeface="ＭＳ Ｐゴシック" pitchFamily="34" charset="-128"/>
              </a:defRPr>
            </a:lvl5pPr>
            <a:lvl6pPr marL="2543518" indent="-231229"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5976" indent="-231229"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8434" indent="-231229"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30891" indent="-231229"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488A6AA-FA32-4DA3-B5EE-E51EAC5BEF68}" type="slidenum">
              <a:rPr lang="en-US" sz="1200">
                <a:solidFill>
                  <a:prstClr val="black"/>
                </a:solidFill>
              </a:rPr>
              <a:pPr eaLnBrk="1" hangingPunct="1"/>
              <a:t>18</a:t>
            </a:fld>
            <a:endParaRPr lang="en-US" sz="12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Aft>
                <a:spcPts val="1800"/>
              </a:spcAft>
              <a:buFontTx/>
              <a:buChar char="-"/>
            </a:pPr>
            <a:r>
              <a:rPr lang="en-US" sz="1200" dirty="0" smtClean="0">
                <a:latin typeface="Garamond" charset="0"/>
                <a:cs typeface="Garamond" charset="0"/>
              </a:rPr>
              <a:t>Adults with common medical disorders have high rates of depression and anxiety, which often impair self-care and compliance with treatment of their chronic disease. </a:t>
            </a:r>
          </a:p>
          <a:p>
            <a:pPr marL="171450" indent="-171450" eaLnBrk="1" hangingPunct="1">
              <a:spcAft>
                <a:spcPts val="1800"/>
              </a:spcAft>
              <a:buFontTx/>
              <a:buChar char="-"/>
            </a:pPr>
            <a:r>
              <a:rPr lang="en-US" sz="1200" dirty="0" smtClean="0">
                <a:latin typeface="Garamond" charset="0"/>
                <a:cs typeface="Garamond" charset="0"/>
              </a:rPr>
              <a:t>Major depression increases the burden of chronic illness by increasing perception of symptoms, causing additional impairment in functioning, and increasing medical cost through overutilization of the healthcare system.</a:t>
            </a:r>
          </a:p>
          <a:p>
            <a:pPr marL="171450" indent="-171450" eaLnBrk="1" hangingPunct="1">
              <a:spcAft>
                <a:spcPts val="1800"/>
              </a:spcAft>
              <a:buFontTx/>
              <a:buChar char="-"/>
            </a:pPr>
            <a:r>
              <a:rPr lang="en-US" dirty="0" smtClean="0"/>
              <a:t>People who have suffered a stroke or who have heart disease, diabetes, cancer, Parkinson’s disease, and/or HIV/AIDS are at a much greater risk for depression than the overall population.</a:t>
            </a:r>
          </a:p>
          <a:p>
            <a:pPr marL="171450" indent="-171450" eaLnBrk="1" hangingPunct="1">
              <a:spcAft>
                <a:spcPts val="1800"/>
              </a:spcAft>
              <a:buFontTx/>
              <a:buChar char="-"/>
            </a:pPr>
            <a:r>
              <a:rPr lang="en-US" dirty="0" smtClean="0"/>
              <a:t>Annual prevalence estimates of depression for these groups range from 10% to 65%.</a:t>
            </a:r>
          </a:p>
        </p:txBody>
      </p:sp>
      <p:sp>
        <p:nvSpPr>
          <p:cNvPr id="4" name="Slide Number Placeholder 3"/>
          <p:cNvSpPr>
            <a:spLocks noGrp="1"/>
          </p:cNvSpPr>
          <p:nvPr>
            <p:ph type="sldNum" sz="quarter" idx="10"/>
          </p:nvPr>
        </p:nvSpPr>
        <p:spPr/>
        <p:txBody>
          <a:bodyPr/>
          <a:lstStyle/>
          <a:p>
            <a:fld id="{8874697B-0D70-184C-B48F-887F9BDA9BA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365823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1" name="Picture 30" descr="vs6_banner_flat.png"/>
          <p:cNvPicPr>
            <a:picLocks noChangeAspect="1"/>
          </p:cNvPicPr>
          <p:nvPr/>
        </p:nvPicPr>
        <p:blipFill>
          <a:blip r:embed="rId2" cstate="print"/>
          <a:stretch>
            <a:fillRect/>
          </a:stretch>
        </p:blipFill>
        <p:spPr>
          <a:xfrm>
            <a:off x="1371600" y="5739097"/>
            <a:ext cx="7772400" cy="1144100"/>
          </a:xfrm>
          <a:prstGeom prst="rect">
            <a:avLst/>
          </a:prstGeom>
        </p:spPr>
      </p:pic>
      <p:sp>
        <p:nvSpPr>
          <p:cNvPr id="33" name="Rectangle 32" hidden="1"/>
          <p:cNvSpPr/>
          <p:nvPr/>
        </p:nvSpPr>
        <p:spPr>
          <a:xfrm>
            <a:off x="0" y="-25400"/>
            <a:ext cx="9144000" cy="5384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ppnt_1_title_image.png"/>
          <p:cNvPicPr>
            <a:picLocks noChangeAspect="1"/>
          </p:cNvPicPr>
          <p:nvPr/>
        </p:nvPicPr>
        <p:blipFill>
          <a:blip r:embed="rId3" cstate="print"/>
          <a:srcRect t="10038" b="3981"/>
          <a:stretch>
            <a:fillRect/>
          </a:stretch>
        </p:blipFill>
        <p:spPr>
          <a:xfrm>
            <a:off x="0" y="0"/>
            <a:ext cx="7102031" cy="5562600"/>
          </a:xfrm>
          <a:prstGeom prst="rect">
            <a:avLst/>
          </a:prstGeom>
        </p:spPr>
      </p:pic>
      <p:sp>
        <p:nvSpPr>
          <p:cNvPr id="2" name="Title 1"/>
          <p:cNvSpPr>
            <a:spLocks noGrp="1"/>
          </p:cNvSpPr>
          <p:nvPr>
            <p:ph type="ctrTitle"/>
          </p:nvPr>
        </p:nvSpPr>
        <p:spPr>
          <a:xfrm>
            <a:off x="3429000" y="3530600"/>
            <a:ext cx="5562600" cy="914400"/>
          </a:xfrm>
        </p:spPr>
        <p:txBody>
          <a:bodyPr>
            <a:normAutofit/>
          </a:bodyPr>
          <a:lstStyle>
            <a:lvl1pPr algn="r">
              <a:defRPr sz="3600">
                <a:solidFill>
                  <a:schemeClr val="tx2"/>
                </a:solidFill>
                <a:latin typeface="Franklin Gothic Demi Cond"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429000" y="4445000"/>
            <a:ext cx="5562600" cy="863600"/>
          </a:xfrm>
        </p:spPr>
        <p:txBody>
          <a:bodyPr>
            <a:normAutofit/>
          </a:bodyPr>
          <a:lstStyle>
            <a:lvl1pPr marL="0" indent="0" algn="r">
              <a:buNone/>
              <a:defRPr sz="2000">
                <a:solidFill>
                  <a:schemeClr val="tx1">
                    <a:tint val="75000"/>
                  </a:schemeClr>
                </a:solidFill>
                <a:latin typeface="Franklin Gothi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80353E-833F-4C1A-BA69-D60B70CA45A6}" type="datetimeFigureOut">
              <a:rPr lang="en-US" smtClean="0"/>
              <a:pPr/>
              <a:t>6/12/2015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E540ED-8DB0-46E5-86FD-498B7B24413F}" type="slidenum">
              <a:rPr lang="en-US" smtClean="0"/>
              <a:pPr/>
              <a:t>‹#›</a:t>
            </a:fld>
            <a:endParaRPr lang="en-US" dirty="0"/>
          </a:p>
        </p:txBody>
      </p:sp>
      <p:pic>
        <p:nvPicPr>
          <p:cNvPr id="13315" name="Picture 3"/>
          <p:cNvPicPr>
            <a:picLocks noChangeAspect="1" noChangeArrowheads="1"/>
          </p:cNvPicPr>
          <p:nvPr/>
        </p:nvPicPr>
        <p:blipFill>
          <a:blip r:embed="rId4" cstate="print"/>
          <a:stretch>
            <a:fillRect/>
          </a:stretch>
        </p:blipFill>
        <p:spPr bwMode="auto">
          <a:xfrm>
            <a:off x="6934200" y="231993"/>
            <a:ext cx="2041814" cy="631600"/>
          </a:xfrm>
          <a:prstGeom prst="rect">
            <a:avLst/>
          </a:prstGeom>
          <a:noFill/>
          <a:ln w="9525">
            <a:noFill/>
            <a:miter lim="800000"/>
            <a:headEnd/>
            <a:tailEnd/>
          </a:ln>
          <a:effectLst/>
        </p:spPr>
      </p:pic>
      <p:grpSp>
        <p:nvGrpSpPr>
          <p:cNvPr id="30" name="Group 29"/>
          <p:cNvGrpSpPr/>
          <p:nvPr/>
        </p:nvGrpSpPr>
        <p:grpSpPr>
          <a:xfrm>
            <a:off x="0" y="5359400"/>
            <a:ext cx="9174480" cy="203200"/>
            <a:chOff x="0" y="4019550"/>
            <a:chExt cx="9174480" cy="152400"/>
          </a:xfrm>
          <a:effectLst>
            <a:outerShdw blurRad="50800" dist="25400" dir="5400000" algn="t" rotWithShape="0">
              <a:prstClr val="black">
                <a:alpha val="40000"/>
              </a:prstClr>
            </a:outerShdw>
          </a:effectLst>
        </p:grpSpPr>
        <p:sp>
          <p:nvSpPr>
            <p:cNvPr id="10" name="Rectangle 9"/>
            <p:cNvSpPr/>
            <p:nvPr userDrawn="1"/>
          </p:nvSpPr>
          <p:spPr>
            <a:xfrm>
              <a:off x="0" y="401955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3810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685800" y="4019550"/>
              <a:ext cx="914400"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600200" y="4019550"/>
              <a:ext cx="3810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981200" y="4019550"/>
              <a:ext cx="32004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2286000" y="4019550"/>
              <a:ext cx="73152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2971800" y="4019550"/>
              <a:ext cx="32004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2766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581400" y="4019550"/>
              <a:ext cx="9144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4495800" y="401955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876800" y="4019550"/>
              <a:ext cx="3810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5257800" y="4019550"/>
              <a:ext cx="32004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5562600" y="4019550"/>
              <a:ext cx="914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477000" y="4019550"/>
              <a:ext cx="32004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6791960" y="4019550"/>
              <a:ext cx="73152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7528560" y="4019550"/>
              <a:ext cx="274320"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77978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8117840" y="4019550"/>
              <a:ext cx="9144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991600" y="4019550"/>
              <a:ext cx="18288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0353E-833F-4C1A-BA69-D60B70CA45A6}" type="datetimeFigureOut">
              <a:rPr lang="en-US" smtClean="0"/>
              <a:pPr/>
              <a:t>6/12/2015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E540ED-8DB0-46E5-86FD-498B7B24413F}"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63426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7558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66210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70550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40621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74321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73106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42751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87620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1300" y="323850"/>
            <a:ext cx="85439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57175" y="1689100"/>
            <a:ext cx="8609013" cy="4241800"/>
          </a:xfrm>
        </p:spPr>
        <p:txBody>
          <a:bodyPr/>
          <a:lstStyle/>
          <a:p>
            <a:pPr lvl="0"/>
            <a:endParaRPr lang="en-US" noProof="0" dirty="0" smtClean="0"/>
          </a:p>
        </p:txBody>
      </p:sp>
    </p:spTree>
    <p:extLst>
      <p:ext uri="{BB962C8B-B14F-4D97-AF65-F5344CB8AC3E}">
        <p14:creationId xmlns:p14="http://schemas.microsoft.com/office/powerpoint/2010/main" val="78031207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0"/>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0353E-833F-4C1A-BA69-D60B70CA45A6}" type="datetimeFigureOut">
              <a:rPr lang="en-US" smtClean="0"/>
              <a:pPr/>
              <a:t>6/12/2015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E540ED-8DB0-46E5-86FD-498B7B24413F}" type="slidenum">
              <a:rPr lang="en-US" smtClean="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4" name="Rectangle 7"/>
          <p:cNvSpPr>
            <a:spLocks noGrp="1" noChangeArrowheads="1"/>
          </p:cNvSpPr>
          <p:nvPr>
            <p:ph type="sldNum" sz="quarter" idx="10"/>
          </p:nvPr>
        </p:nvSpPr>
        <p:spPr>
          <a:ln/>
        </p:spPr>
        <p:txBody>
          <a:bodyPr/>
          <a:lstStyle>
            <a:lvl1pPr>
              <a:defRPr/>
            </a:lvl1pPr>
          </a:lstStyle>
          <a:p>
            <a:pPr>
              <a:defRPr/>
            </a:pPr>
            <a:fld id="{DE154EB0-5C49-4EAB-9A6E-85DF1AA06DE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9050059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6D8E36DB-379E-4ECA-AFEB-9FB20F68B9A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483914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24A7F0F3-71B9-4199-B8CB-E9E35C23936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9524463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BC4641A0-14A0-4710-8720-EBB33053949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829188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93BB9FE0-89FE-472B-B7E7-693575B7EFD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349776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F82E2B47-372B-4794-8F75-3CEA3EB98C8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979347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461E47BF-958D-4C78-8CE1-3C42D3E01F1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145951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99C35E3D-2E17-4A68-A6D3-43F70AB4967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2287306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93014697-E5D9-4665-AFD5-155FB360AA8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029677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45495789-0503-4C1B-A508-91479F769A8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711848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0353E-833F-4C1A-BA69-D60B70CA45A6}" type="datetimeFigureOut">
              <a:rPr lang="en-US" smtClean="0"/>
              <a:pPr/>
              <a:t>6/12/2015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E540ED-8DB0-46E5-86FD-498B7B24413F}" type="slidenum">
              <a:rPr lang="en-US" smtClean="0"/>
              <a:pPr/>
              <a:t>‹#›</a:t>
            </a:fld>
            <a:endParaRPr lang="en-US" dirty="0"/>
          </a:p>
        </p:txBody>
      </p:sp>
      <p:grpSp>
        <p:nvGrpSpPr>
          <p:cNvPr id="8" name="Group 7"/>
          <p:cNvGrpSpPr/>
          <p:nvPr/>
        </p:nvGrpSpPr>
        <p:grpSpPr>
          <a:xfrm>
            <a:off x="-30480" y="0"/>
            <a:ext cx="9174480" cy="203200"/>
            <a:chOff x="0" y="4019550"/>
            <a:chExt cx="9174480" cy="152400"/>
          </a:xfrm>
          <a:effectLst>
            <a:outerShdw blurRad="50800" dist="25400" dir="5400000" algn="t" rotWithShape="0">
              <a:prstClr val="black">
                <a:alpha val="40000"/>
              </a:prstClr>
            </a:outerShdw>
          </a:effectLst>
        </p:grpSpPr>
        <p:sp>
          <p:nvSpPr>
            <p:cNvPr id="9" name="Rectangle 8"/>
            <p:cNvSpPr/>
            <p:nvPr userDrawn="1"/>
          </p:nvSpPr>
          <p:spPr>
            <a:xfrm>
              <a:off x="0" y="401955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810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85800" y="4019550"/>
              <a:ext cx="914400"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600200" y="4019550"/>
              <a:ext cx="3810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981200" y="4019550"/>
              <a:ext cx="32004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286000" y="4019550"/>
              <a:ext cx="73152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2971800" y="4019550"/>
              <a:ext cx="32004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32766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581400" y="4019550"/>
              <a:ext cx="9144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4495800" y="401955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4876800" y="4019550"/>
              <a:ext cx="3810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5257800" y="4019550"/>
              <a:ext cx="32004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5562600" y="4019550"/>
              <a:ext cx="914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6477000" y="4019550"/>
              <a:ext cx="32004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791960" y="4019550"/>
              <a:ext cx="73152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7528560" y="4019550"/>
              <a:ext cx="274320"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77978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8117840" y="4019550"/>
              <a:ext cx="9144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8991600" y="4019550"/>
              <a:ext cx="18288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8913"/>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8913"/>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5C48C19E-3FA8-4660-8915-28A8284BA2B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9008477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7"/>
          <p:cNvSpPr>
            <a:spLocks noGrp="1" noChangeArrowheads="1"/>
          </p:cNvSpPr>
          <p:nvPr>
            <p:ph type="sldNum" sz="quarter" idx="10"/>
          </p:nvPr>
        </p:nvSpPr>
        <p:spPr>
          <a:ln/>
        </p:spPr>
        <p:txBody>
          <a:bodyPr/>
          <a:lstStyle>
            <a:lvl1pPr>
              <a:defRPr/>
            </a:lvl1pPr>
          </a:lstStyle>
          <a:p>
            <a:pPr>
              <a:defRPr/>
            </a:pPr>
            <a:fld id="{6EA8E8E4-72E0-47A6-BA02-B8CC9385F0F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2812314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7"/>
          <p:cNvSpPr>
            <a:spLocks noGrp="1" noChangeArrowheads="1"/>
          </p:cNvSpPr>
          <p:nvPr>
            <p:ph type="sldNum" sz="quarter" idx="10"/>
          </p:nvPr>
        </p:nvSpPr>
        <p:spPr>
          <a:ln/>
        </p:spPr>
        <p:txBody>
          <a:bodyPr/>
          <a:lstStyle>
            <a:lvl1pPr>
              <a:defRPr/>
            </a:lvl1pPr>
          </a:lstStyle>
          <a:p>
            <a:pPr>
              <a:defRPr/>
            </a:pPr>
            <a:fld id="{8CD50C44-0DDA-45D9-B77C-6D712C85764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51961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0066"/>
        </a:solidFill>
        <a:effectLst/>
      </p:bgPr>
    </p:bg>
    <p:spTree>
      <p:nvGrpSpPr>
        <p:cNvPr id="1" name=""/>
        <p:cNvGrpSpPr/>
        <p:nvPr/>
      </p:nvGrpSpPr>
      <p:grpSpPr>
        <a:xfrm>
          <a:off x="0" y="0"/>
          <a:ext cx="0" cy="0"/>
          <a:chOff x="0" y="0"/>
          <a:chExt cx="0" cy="0"/>
        </a:xfrm>
      </p:grpSpPr>
      <p:sp>
        <p:nvSpPr>
          <p:cNvPr id="2857986"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en-US" b="1">
              <a:solidFill>
                <a:srgbClr val="FFFFFF"/>
              </a:solidFill>
            </a:endParaRPr>
          </a:p>
        </p:txBody>
      </p:sp>
      <p:sp>
        <p:nvSpPr>
          <p:cNvPr id="2857987" name="Rectangle 3"/>
          <p:cNvSpPr>
            <a:spLocks noChangeArrowheads="1"/>
          </p:cNvSpPr>
          <p:nvPr/>
        </p:nvSpPr>
        <p:spPr bwMode="auto">
          <a:xfrm>
            <a:off x="0" y="0"/>
            <a:ext cx="9144000" cy="1219200"/>
          </a:xfrm>
          <a:prstGeom prst="rect">
            <a:avLst/>
          </a:prstGeom>
          <a:solidFill>
            <a:schemeClr val="accent1"/>
          </a:solidFill>
          <a:ln w="12700">
            <a:solidFill>
              <a:schemeClr val="tx1"/>
            </a:solidFill>
            <a:miter lim="800000"/>
            <a:headEnd/>
            <a:tailEnd/>
          </a:ln>
          <a:effectLst/>
        </p:spPr>
        <p:txBody>
          <a:bodyPr wrap="none" lIns="0" tIns="0" rIns="0" bIns="0" anchor="ctr"/>
          <a:lstStyle/>
          <a:p>
            <a:pPr fontAlgn="base">
              <a:spcBef>
                <a:spcPct val="0"/>
              </a:spcBef>
              <a:spcAft>
                <a:spcPct val="0"/>
              </a:spcAft>
            </a:pPr>
            <a:endParaRPr lang="en-US" b="1">
              <a:solidFill>
                <a:srgbClr val="FFFFFF"/>
              </a:solidFill>
            </a:endParaRPr>
          </a:p>
        </p:txBody>
      </p:sp>
      <p:sp>
        <p:nvSpPr>
          <p:cNvPr id="2857988" name="Rectangle 4"/>
          <p:cNvSpPr>
            <a:spLocks noGrp="1" noChangeArrowheads="1"/>
          </p:cNvSpPr>
          <p:nvPr>
            <p:ph type="ctrTitle"/>
          </p:nvPr>
        </p:nvSpPr>
        <p:spPr>
          <a:xfrm>
            <a:off x="304800" y="1676400"/>
            <a:ext cx="8307388" cy="1755775"/>
          </a:xfrm>
        </p:spPr>
        <p:txBody>
          <a:bodyPr bIns="0" anchor="t"/>
          <a:lstStyle>
            <a:lvl1pPr algn="ctr">
              <a:lnSpc>
                <a:spcPct val="95000"/>
              </a:lnSpc>
              <a:defRPr sz="4000">
                <a:effectLst>
                  <a:outerShdw blurRad="38100" dist="38100" dir="2700000" algn="tl">
                    <a:srgbClr val="000000"/>
                  </a:outerShdw>
                </a:effectLst>
              </a:defRPr>
            </a:lvl1pPr>
          </a:lstStyle>
          <a:p>
            <a:r>
              <a:rPr lang="en-US"/>
              <a:t>Click to edit Master title style</a:t>
            </a:r>
          </a:p>
        </p:txBody>
      </p:sp>
      <p:sp>
        <p:nvSpPr>
          <p:cNvPr id="2857989" name="Line 5"/>
          <p:cNvSpPr>
            <a:spLocks noChangeShapeType="1"/>
          </p:cNvSpPr>
          <p:nvPr/>
        </p:nvSpPr>
        <p:spPr bwMode="auto">
          <a:xfrm>
            <a:off x="0" y="1233488"/>
            <a:ext cx="9144000" cy="0"/>
          </a:xfrm>
          <a:prstGeom prst="line">
            <a:avLst/>
          </a:prstGeom>
          <a:noFill/>
          <a:ln w="12700">
            <a:solidFill>
              <a:schemeClr val="tx1"/>
            </a:solidFill>
            <a:round/>
            <a:headEnd/>
            <a:tailEnd/>
          </a:ln>
          <a:effectLst/>
        </p:spPr>
        <p:txBody>
          <a:bodyPr wrap="none" anchor="ctr"/>
          <a:lstStyle/>
          <a:p>
            <a:pPr fontAlgn="base">
              <a:spcBef>
                <a:spcPct val="0"/>
              </a:spcBef>
              <a:spcAft>
                <a:spcPct val="0"/>
              </a:spcAft>
            </a:pPr>
            <a:endParaRPr lang="en-US" b="1">
              <a:solidFill>
                <a:srgbClr val="FFFFFF"/>
              </a:solidFill>
            </a:endParaRPr>
          </a:p>
        </p:txBody>
      </p:sp>
      <p:sp>
        <p:nvSpPr>
          <p:cNvPr id="2857990" name="Line 6"/>
          <p:cNvSpPr>
            <a:spLocks noChangeShapeType="1"/>
          </p:cNvSpPr>
          <p:nvPr/>
        </p:nvSpPr>
        <p:spPr bwMode="auto">
          <a:xfrm>
            <a:off x="0" y="6526213"/>
            <a:ext cx="9144000" cy="0"/>
          </a:xfrm>
          <a:prstGeom prst="line">
            <a:avLst/>
          </a:prstGeom>
          <a:noFill/>
          <a:ln w="12700">
            <a:solidFill>
              <a:schemeClr val="tx1"/>
            </a:solidFill>
            <a:round/>
            <a:headEnd/>
            <a:tailEnd/>
          </a:ln>
          <a:effectLst/>
        </p:spPr>
        <p:txBody>
          <a:bodyPr wrap="none" anchor="ctr"/>
          <a:lstStyle/>
          <a:p>
            <a:pPr fontAlgn="base">
              <a:spcBef>
                <a:spcPct val="0"/>
              </a:spcBef>
              <a:spcAft>
                <a:spcPct val="0"/>
              </a:spcAft>
            </a:pPr>
            <a:endParaRPr lang="en-US" b="1">
              <a:solidFill>
                <a:srgbClr val="FFFFFF"/>
              </a:solidFill>
            </a:endParaRPr>
          </a:p>
        </p:txBody>
      </p:sp>
      <p:sp>
        <p:nvSpPr>
          <p:cNvPr id="2857991" name="Rectangle 7"/>
          <p:cNvSpPr>
            <a:spLocks noChangeArrowheads="1"/>
          </p:cNvSpPr>
          <p:nvPr/>
        </p:nvSpPr>
        <p:spPr bwMode="auto">
          <a:xfrm>
            <a:off x="0" y="1219200"/>
            <a:ext cx="9144000" cy="76200"/>
          </a:xfrm>
          <a:prstGeom prst="rect">
            <a:avLst/>
          </a:prstGeom>
          <a:solidFill>
            <a:srgbClr val="FECA00"/>
          </a:solidFill>
          <a:ln w="12700">
            <a:noFill/>
            <a:miter lim="800000"/>
            <a:headEnd/>
            <a:tailEnd/>
          </a:ln>
          <a:effectLst/>
        </p:spPr>
        <p:txBody>
          <a:bodyPr wrap="none" lIns="0" tIns="0" rIns="0" bIns="0" anchor="ctr"/>
          <a:lstStyle/>
          <a:p>
            <a:pPr fontAlgn="base">
              <a:spcBef>
                <a:spcPct val="0"/>
              </a:spcBef>
              <a:spcAft>
                <a:spcPct val="0"/>
              </a:spcAft>
            </a:pPr>
            <a:endParaRPr lang="en-US" b="1">
              <a:solidFill>
                <a:srgbClr val="FFFFFF"/>
              </a:solidFill>
            </a:endParaRPr>
          </a:p>
        </p:txBody>
      </p:sp>
      <p:sp>
        <p:nvSpPr>
          <p:cNvPr id="2857992" name="Rectangle 8"/>
          <p:cNvSpPr>
            <a:spLocks noChangeArrowheads="1"/>
          </p:cNvSpPr>
          <p:nvPr/>
        </p:nvSpPr>
        <p:spPr bwMode="auto">
          <a:xfrm>
            <a:off x="-6350" y="0"/>
            <a:ext cx="9150350" cy="1371600"/>
          </a:xfrm>
          <a:prstGeom prst="rect">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en-US" b="1">
              <a:solidFill>
                <a:srgbClr val="FFFFFF"/>
              </a:solidFill>
            </a:endParaRPr>
          </a:p>
        </p:txBody>
      </p:sp>
      <p:sp>
        <p:nvSpPr>
          <p:cNvPr id="2857993" name="Rectangle 9"/>
          <p:cNvSpPr>
            <a:spLocks noChangeArrowheads="1"/>
          </p:cNvSpPr>
          <p:nvPr/>
        </p:nvSpPr>
        <p:spPr bwMode="auto">
          <a:xfrm>
            <a:off x="-6350" y="1371600"/>
            <a:ext cx="9150350" cy="82550"/>
          </a:xfrm>
          <a:prstGeom prst="rect">
            <a:avLst/>
          </a:prstGeom>
          <a:solidFill>
            <a:srgbClr val="FECA00"/>
          </a:solidFill>
          <a:ln w="12700">
            <a:noFill/>
            <a:miter lim="800000"/>
            <a:headEnd/>
            <a:tailEnd/>
          </a:ln>
          <a:effectLst/>
        </p:spPr>
        <p:txBody>
          <a:bodyPr wrap="none" lIns="0" tIns="0" rIns="0" bIns="0" anchor="ctr"/>
          <a:lstStyle/>
          <a:p>
            <a:pPr fontAlgn="base">
              <a:spcBef>
                <a:spcPct val="0"/>
              </a:spcBef>
              <a:spcAft>
                <a:spcPct val="0"/>
              </a:spcAft>
            </a:pPr>
            <a:endParaRPr lang="en-US" b="1">
              <a:solidFill>
                <a:srgbClr val="FFFFFF"/>
              </a:solidFill>
            </a:endParaRPr>
          </a:p>
        </p:txBody>
      </p:sp>
      <p:sp>
        <p:nvSpPr>
          <p:cNvPr id="2857994" name="Line 10"/>
          <p:cNvSpPr>
            <a:spLocks noChangeShapeType="1"/>
          </p:cNvSpPr>
          <p:nvPr/>
        </p:nvSpPr>
        <p:spPr bwMode="auto">
          <a:xfrm>
            <a:off x="0" y="6324600"/>
            <a:ext cx="9144000" cy="0"/>
          </a:xfrm>
          <a:prstGeom prst="line">
            <a:avLst/>
          </a:prstGeom>
          <a:noFill/>
          <a:ln w="12700">
            <a:solidFill>
              <a:schemeClr val="bg2"/>
            </a:solidFill>
            <a:round/>
            <a:headEnd/>
            <a:tailEnd/>
          </a:ln>
          <a:effectLst/>
        </p:spPr>
        <p:txBody>
          <a:bodyPr wrap="none" lIns="0" tIns="0" rIns="0" bIns="0" anchor="ctr"/>
          <a:lstStyle/>
          <a:p>
            <a:pPr fontAlgn="base">
              <a:spcBef>
                <a:spcPct val="0"/>
              </a:spcBef>
              <a:spcAft>
                <a:spcPct val="0"/>
              </a:spcAft>
            </a:pPr>
            <a:endParaRPr lang="en-US" b="1">
              <a:solidFill>
                <a:srgbClr val="FFFFFF"/>
              </a:solidFill>
            </a:endParaRPr>
          </a:p>
        </p:txBody>
      </p:sp>
      <p:sp>
        <p:nvSpPr>
          <p:cNvPr id="2857995" name="Rectangle 11"/>
          <p:cNvSpPr>
            <a:spLocks noGrp="1" noChangeArrowheads="1"/>
          </p:cNvSpPr>
          <p:nvPr>
            <p:ph type="subTitle" sz="quarter" idx="1"/>
          </p:nvPr>
        </p:nvSpPr>
        <p:spPr>
          <a:xfrm>
            <a:off x="304800" y="3886200"/>
            <a:ext cx="6400800" cy="1752600"/>
          </a:xfrm>
        </p:spPr>
        <p:txBody>
          <a:bodyPr lIns="91440" tIns="45720" rIns="91440" bIns="45720"/>
          <a:lstStyle>
            <a:lvl1pPr marL="122238" indent="0">
              <a:spcBef>
                <a:spcPct val="0"/>
              </a:spcBef>
              <a:buFontTx/>
              <a:buNone/>
              <a:defRPr sz="3200"/>
            </a:lvl1pPr>
          </a:lstStyle>
          <a:p>
            <a:r>
              <a:rPr lang="en-US"/>
              <a:t>Click to edit Master subtitle style</a:t>
            </a:r>
          </a:p>
        </p:txBody>
      </p:sp>
      <p:sp>
        <p:nvSpPr>
          <p:cNvPr id="2857996" name="Rectangle 12"/>
          <p:cNvSpPr>
            <a:spLocks noGrp="1" noChangeArrowheads="1"/>
          </p:cNvSpPr>
          <p:nvPr>
            <p:ph type="sldNum" sz="quarter" idx="4"/>
          </p:nvPr>
        </p:nvSpPr>
        <p:spPr/>
        <p:txBody>
          <a:bodyPr/>
          <a:lstStyle>
            <a:lvl1pPr>
              <a:defRPr>
                <a:solidFill>
                  <a:srgbClr val="000099"/>
                </a:solidFill>
              </a:defRPr>
            </a:lvl1pPr>
          </a:lstStyle>
          <a:p>
            <a:r>
              <a:rPr lang="en-US"/>
              <a:t> </a:t>
            </a:r>
            <a:fld id="{58322B74-6D3E-4C88-ACD9-4AF6C9C095B9}" type="slidenum">
              <a:rPr lang="en-US"/>
              <a:pPr/>
              <a:t>‹#›</a:t>
            </a:fld>
            <a:endParaRPr lang="en-US"/>
          </a:p>
        </p:txBody>
      </p:sp>
    </p:spTree>
    <p:extLst>
      <p:ext uri="{BB962C8B-B14F-4D97-AF65-F5344CB8AC3E}">
        <p14:creationId xmlns:p14="http://schemas.microsoft.com/office/powerpoint/2010/main" val="391361117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 </a:t>
            </a:r>
            <a:fld id="{6F0B8F90-97DB-49B3-BAA2-E810AF8EE592}" type="slidenum">
              <a:rPr lang="en-US"/>
              <a:pPr/>
              <a:t>‹#›</a:t>
            </a:fld>
            <a:endParaRPr lang="en-US"/>
          </a:p>
        </p:txBody>
      </p:sp>
    </p:spTree>
    <p:extLst>
      <p:ext uri="{BB962C8B-B14F-4D97-AF65-F5344CB8AC3E}">
        <p14:creationId xmlns:p14="http://schemas.microsoft.com/office/powerpoint/2010/main" val="8612553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 </a:t>
            </a:r>
            <a:fld id="{C914A543-5276-4EF4-89F4-8D2CB8FAFFD6}" type="slidenum">
              <a:rPr lang="en-US"/>
              <a:pPr/>
              <a:t>‹#›</a:t>
            </a:fld>
            <a:endParaRPr lang="en-US"/>
          </a:p>
        </p:txBody>
      </p:sp>
    </p:spTree>
    <p:extLst>
      <p:ext uri="{BB962C8B-B14F-4D97-AF65-F5344CB8AC3E}">
        <p14:creationId xmlns:p14="http://schemas.microsoft.com/office/powerpoint/2010/main" val="24168124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20838"/>
            <a:ext cx="4038600" cy="4475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20838"/>
            <a:ext cx="4038600" cy="4475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 </a:t>
            </a:r>
            <a:fld id="{A872D3AF-1410-409D-A234-97A375C4BC16}" type="slidenum">
              <a:rPr lang="en-US"/>
              <a:pPr/>
              <a:t>‹#›</a:t>
            </a:fld>
            <a:endParaRPr lang="en-US"/>
          </a:p>
        </p:txBody>
      </p:sp>
    </p:spTree>
    <p:extLst>
      <p:ext uri="{BB962C8B-B14F-4D97-AF65-F5344CB8AC3E}">
        <p14:creationId xmlns:p14="http://schemas.microsoft.com/office/powerpoint/2010/main" val="16286244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 </a:t>
            </a:r>
            <a:fld id="{40B7A321-1550-4B7A-B10D-A37226562559}" type="slidenum">
              <a:rPr lang="en-US"/>
              <a:pPr/>
              <a:t>‹#›</a:t>
            </a:fld>
            <a:endParaRPr lang="en-US"/>
          </a:p>
        </p:txBody>
      </p:sp>
    </p:spTree>
    <p:extLst>
      <p:ext uri="{BB962C8B-B14F-4D97-AF65-F5344CB8AC3E}">
        <p14:creationId xmlns:p14="http://schemas.microsoft.com/office/powerpoint/2010/main" val="15502818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 </a:t>
            </a:r>
            <a:fld id="{EFA0C88A-EED9-4C23-8A98-2202DFDFE24A}" type="slidenum">
              <a:rPr lang="en-US"/>
              <a:pPr/>
              <a:t>‹#›</a:t>
            </a:fld>
            <a:endParaRPr lang="en-US"/>
          </a:p>
        </p:txBody>
      </p:sp>
    </p:spTree>
    <p:extLst>
      <p:ext uri="{BB962C8B-B14F-4D97-AF65-F5344CB8AC3E}">
        <p14:creationId xmlns:p14="http://schemas.microsoft.com/office/powerpoint/2010/main" val="13929187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 </a:t>
            </a:r>
            <a:fld id="{9E339211-1F87-47B2-970C-597A6D65ACF8}" type="slidenum">
              <a:rPr lang="en-US"/>
              <a:pPr/>
              <a:t>‹#›</a:t>
            </a:fld>
            <a:endParaRPr lang="en-US"/>
          </a:p>
        </p:txBody>
      </p:sp>
    </p:spTree>
    <p:extLst>
      <p:ext uri="{BB962C8B-B14F-4D97-AF65-F5344CB8AC3E}">
        <p14:creationId xmlns:p14="http://schemas.microsoft.com/office/powerpoint/2010/main" val="3428130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4" name="Rectangle 7"/>
          <p:cNvSpPr>
            <a:spLocks noGrp="1" noChangeArrowheads="1"/>
          </p:cNvSpPr>
          <p:nvPr>
            <p:ph type="sldNum" sz="quarter" idx="10"/>
          </p:nvPr>
        </p:nvSpPr>
        <p:spPr>
          <a:ln/>
        </p:spPr>
        <p:txBody>
          <a:bodyPr/>
          <a:lstStyle>
            <a:lvl1pPr>
              <a:defRPr/>
            </a:lvl1pPr>
          </a:lstStyle>
          <a:p>
            <a:pPr>
              <a:defRPr/>
            </a:pPr>
            <a:fld id="{DE154EB0-5C49-4EAB-9A6E-85DF1AA06DEE}"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426662457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 </a:t>
            </a:r>
            <a:fld id="{1A7411FF-640D-4E54-B0B7-68EF4EC365AB}" type="slidenum">
              <a:rPr lang="en-US"/>
              <a:pPr/>
              <a:t>‹#›</a:t>
            </a:fld>
            <a:endParaRPr lang="en-US"/>
          </a:p>
        </p:txBody>
      </p:sp>
    </p:spTree>
    <p:extLst>
      <p:ext uri="{BB962C8B-B14F-4D97-AF65-F5344CB8AC3E}">
        <p14:creationId xmlns:p14="http://schemas.microsoft.com/office/powerpoint/2010/main" val="26632608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 </a:t>
            </a:r>
            <a:fld id="{90CA3942-DF1D-49BC-9111-2C09A57F2134}" type="slidenum">
              <a:rPr lang="en-US"/>
              <a:pPr/>
              <a:t>‹#›</a:t>
            </a:fld>
            <a:endParaRPr lang="en-US"/>
          </a:p>
        </p:txBody>
      </p:sp>
    </p:spTree>
    <p:extLst>
      <p:ext uri="{BB962C8B-B14F-4D97-AF65-F5344CB8AC3E}">
        <p14:creationId xmlns:p14="http://schemas.microsoft.com/office/powerpoint/2010/main" val="51410590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 </a:t>
            </a:r>
            <a:fld id="{078815B9-219D-42E0-8175-33DF3FAB0B3E}" type="slidenum">
              <a:rPr lang="en-US"/>
              <a:pPr/>
              <a:t>‹#›</a:t>
            </a:fld>
            <a:endParaRPr lang="en-US"/>
          </a:p>
        </p:txBody>
      </p:sp>
    </p:spTree>
    <p:extLst>
      <p:ext uri="{BB962C8B-B14F-4D97-AF65-F5344CB8AC3E}">
        <p14:creationId xmlns:p14="http://schemas.microsoft.com/office/powerpoint/2010/main" val="348252574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7150"/>
            <a:ext cx="2057400" cy="6038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7150"/>
            <a:ext cx="6019800" cy="6038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 </a:t>
            </a:r>
            <a:fld id="{2DB90914-9900-4DD9-A430-00CECE1F7F78}" type="slidenum">
              <a:rPr lang="en-US"/>
              <a:pPr/>
              <a:t>‹#›</a:t>
            </a:fld>
            <a:endParaRPr lang="en-US"/>
          </a:p>
        </p:txBody>
      </p:sp>
    </p:spTree>
    <p:extLst>
      <p:ext uri="{BB962C8B-B14F-4D97-AF65-F5344CB8AC3E}">
        <p14:creationId xmlns:p14="http://schemas.microsoft.com/office/powerpoint/2010/main" val="10706718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20838"/>
            <a:ext cx="8229600" cy="4475162"/>
          </a:xfrm>
        </p:spPr>
        <p:txBody>
          <a:bodyPr/>
          <a:lstStyle/>
          <a:p>
            <a:endParaRPr lang="en-US"/>
          </a:p>
        </p:txBody>
      </p:sp>
      <p:sp>
        <p:nvSpPr>
          <p:cNvPr id="4" name="Slide Number Placeholder 3"/>
          <p:cNvSpPr>
            <a:spLocks noGrp="1"/>
          </p:cNvSpPr>
          <p:nvPr>
            <p:ph type="sldNum" sz="quarter" idx="10"/>
          </p:nvPr>
        </p:nvSpPr>
        <p:spPr>
          <a:xfrm>
            <a:off x="8286750" y="6470650"/>
            <a:ext cx="654050" cy="260350"/>
          </a:xfrm>
        </p:spPr>
        <p:txBody>
          <a:bodyPr/>
          <a:lstStyle>
            <a:lvl1pPr>
              <a:defRPr/>
            </a:lvl1pPr>
          </a:lstStyle>
          <a:p>
            <a:r>
              <a:rPr lang="en-US"/>
              <a:t> </a:t>
            </a:r>
            <a:fld id="{972A6F28-C23F-4228-BFBD-82565E0FB7FE}" type="slidenum">
              <a:rPr lang="en-US"/>
              <a:pPr/>
              <a:t>‹#›</a:t>
            </a:fld>
            <a:endParaRPr lang="en-US"/>
          </a:p>
        </p:txBody>
      </p:sp>
    </p:spTree>
    <p:extLst>
      <p:ext uri="{BB962C8B-B14F-4D97-AF65-F5344CB8AC3E}">
        <p14:creationId xmlns:p14="http://schemas.microsoft.com/office/powerpoint/2010/main" val="970368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6D8E36DB-379E-4ECA-AFEB-9FB20F68B9AC}"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4157133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24A7F0F3-71B9-4199-B8CB-E9E35C23936B}"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325277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BC4641A0-14A0-4710-8720-EBB33053949D}"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383751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93BB9FE0-89FE-472B-B7E7-693575B7EFDB}"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865219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F82E2B47-372B-4794-8F75-3CEA3EB98C85}"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740615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461E47BF-958D-4C78-8CE1-3C42D3E01F19}"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48644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Freeform 9"/>
          <p:cNvSpPr/>
          <p:nvPr/>
        </p:nvSpPr>
        <p:spPr>
          <a:xfrm>
            <a:off x="838200" y="1193800"/>
            <a:ext cx="5562600" cy="5664200"/>
          </a:xfrm>
          <a:custGeom>
            <a:avLst/>
            <a:gdLst>
              <a:gd name="connsiteX0" fmla="*/ 0 w 5334000"/>
              <a:gd name="connsiteY0" fmla="*/ 0 h 3429000"/>
              <a:gd name="connsiteX1" fmla="*/ 5334000 w 5334000"/>
              <a:gd name="connsiteY1" fmla="*/ 0 h 3429000"/>
              <a:gd name="connsiteX2" fmla="*/ 5334000 w 5334000"/>
              <a:gd name="connsiteY2" fmla="*/ 3429000 h 3429000"/>
              <a:gd name="connsiteX3" fmla="*/ 0 w 5334000"/>
              <a:gd name="connsiteY3" fmla="*/ 3429000 h 3429000"/>
              <a:gd name="connsiteX4" fmla="*/ 0 w 5334000"/>
              <a:gd name="connsiteY4" fmla="*/ 0 h 3429000"/>
              <a:gd name="connsiteX0" fmla="*/ 0 w 5410200"/>
              <a:gd name="connsiteY0" fmla="*/ 283284 h 3712284"/>
              <a:gd name="connsiteX1" fmla="*/ 5410200 w 5410200"/>
              <a:gd name="connsiteY1" fmla="*/ 0 h 3712284"/>
              <a:gd name="connsiteX2" fmla="*/ 5334000 w 5410200"/>
              <a:gd name="connsiteY2" fmla="*/ 3712284 h 3712284"/>
              <a:gd name="connsiteX3" fmla="*/ 0 w 5410200"/>
              <a:gd name="connsiteY3" fmla="*/ 3712284 h 3712284"/>
              <a:gd name="connsiteX4" fmla="*/ 0 w 5410200"/>
              <a:gd name="connsiteY4" fmla="*/ 283284 h 3712284"/>
              <a:gd name="connsiteX0" fmla="*/ 0 w 5562600"/>
              <a:gd name="connsiteY0" fmla="*/ 283284 h 4248150"/>
              <a:gd name="connsiteX1" fmla="*/ 5410200 w 5562600"/>
              <a:gd name="connsiteY1" fmla="*/ 0 h 4248150"/>
              <a:gd name="connsiteX2" fmla="*/ 5562600 w 5562600"/>
              <a:gd name="connsiteY2" fmla="*/ 4248150 h 4248150"/>
              <a:gd name="connsiteX3" fmla="*/ 0 w 5562600"/>
              <a:gd name="connsiteY3" fmla="*/ 3712284 h 4248150"/>
              <a:gd name="connsiteX4" fmla="*/ 0 w 5562600"/>
              <a:gd name="connsiteY4" fmla="*/ 283284 h 4248150"/>
              <a:gd name="connsiteX0" fmla="*/ 0 w 5562600"/>
              <a:gd name="connsiteY0" fmla="*/ 283284 h 4248150"/>
              <a:gd name="connsiteX1" fmla="*/ 5562600 w 5562600"/>
              <a:gd name="connsiteY1" fmla="*/ 0 h 4248150"/>
              <a:gd name="connsiteX2" fmla="*/ 5562600 w 5562600"/>
              <a:gd name="connsiteY2" fmla="*/ 4248150 h 4248150"/>
              <a:gd name="connsiteX3" fmla="*/ 0 w 5562600"/>
              <a:gd name="connsiteY3" fmla="*/ 3712284 h 4248150"/>
              <a:gd name="connsiteX4" fmla="*/ 0 w 5562600"/>
              <a:gd name="connsiteY4" fmla="*/ 283284 h 424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00" h="4248150">
                <a:moveTo>
                  <a:pt x="0" y="283284"/>
                </a:moveTo>
                <a:lnTo>
                  <a:pt x="5562600" y="0"/>
                </a:lnTo>
                <a:lnTo>
                  <a:pt x="5562600" y="4248150"/>
                </a:lnTo>
                <a:lnTo>
                  <a:pt x="0" y="3712284"/>
                </a:lnTo>
                <a:lnTo>
                  <a:pt x="0" y="283284"/>
                </a:lnTo>
                <a:close/>
              </a:path>
            </a:pathLst>
          </a:custGeom>
          <a:gradFill flip="none" rotWithShape="1">
            <a:gsLst>
              <a:gs pos="0">
                <a:schemeClr val="accent3">
                  <a:lumMod val="40000"/>
                  <a:lumOff val="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7"/>
            <a:ext cx="7239000" cy="919163"/>
          </a:xfrm>
        </p:spPr>
        <p:txBody>
          <a:bodyPr>
            <a:normAutofit/>
          </a:bodyPr>
          <a:lstStyle>
            <a:lvl1pPr>
              <a:defRPr sz="3200">
                <a:solidFill>
                  <a:schemeClr val="tx2"/>
                </a:solidFill>
              </a:defRPr>
            </a:lvl1pPr>
          </a:lstStyle>
          <a:p>
            <a:r>
              <a:rPr lang="en-US" smtClean="0"/>
              <a:t>Click to edit Master title style</a:t>
            </a:r>
            <a:endParaRPr lang="en-US"/>
          </a:p>
        </p:txBody>
      </p:sp>
      <p:sp>
        <p:nvSpPr>
          <p:cNvPr id="3" name="Content Placeholder 2"/>
          <p:cNvSpPr>
            <a:spLocks noGrp="1"/>
          </p:cNvSpPr>
          <p:nvPr>
            <p:ph idx="1"/>
          </p:nvPr>
        </p:nvSpPr>
        <p:spPr>
          <a:xfrm>
            <a:off x="990600" y="1600201"/>
            <a:ext cx="6705600" cy="452596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80353E-833F-4C1A-BA69-D60B70CA45A6}" type="datetimeFigureOut">
              <a:rPr lang="en-US" smtClean="0"/>
              <a:pPr/>
              <a:t>6/12/2015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E540ED-8DB0-46E5-86FD-498B7B24413F}" type="slidenum">
              <a:rPr lang="en-US" smtClean="0"/>
              <a:pPr/>
              <a:t>‹#›</a:t>
            </a:fld>
            <a:endParaRPr lang="en-US" dirty="0"/>
          </a:p>
        </p:txBody>
      </p:sp>
      <p:sp>
        <p:nvSpPr>
          <p:cNvPr id="9" name="Freeform 8"/>
          <p:cNvSpPr/>
          <p:nvPr/>
        </p:nvSpPr>
        <p:spPr>
          <a:xfrm>
            <a:off x="0" y="1193800"/>
            <a:ext cx="914400" cy="5283200"/>
          </a:xfrm>
          <a:custGeom>
            <a:avLst/>
            <a:gdLst>
              <a:gd name="connsiteX0" fmla="*/ 0 w 838200"/>
              <a:gd name="connsiteY0" fmla="*/ 0 h 3657600"/>
              <a:gd name="connsiteX1" fmla="*/ 838200 w 838200"/>
              <a:gd name="connsiteY1" fmla="*/ 0 h 3657600"/>
              <a:gd name="connsiteX2" fmla="*/ 838200 w 838200"/>
              <a:gd name="connsiteY2" fmla="*/ 3657600 h 3657600"/>
              <a:gd name="connsiteX3" fmla="*/ 0 w 838200"/>
              <a:gd name="connsiteY3" fmla="*/ 3657600 h 3657600"/>
              <a:gd name="connsiteX4" fmla="*/ 0 w 838200"/>
              <a:gd name="connsiteY4" fmla="*/ 0 h 3657600"/>
              <a:gd name="connsiteX0" fmla="*/ 0 w 914400"/>
              <a:gd name="connsiteY0" fmla="*/ 152400 h 3810000"/>
              <a:gd name="connsiteX1" fmla="*/ 914400 w 914400"/>
              <a:gd name="connsiteY1" fmla="*/ 0 h 3810000"/>
              <a:gd name="connsiteX2" fmla="*/ 838200 w 914400"/>
              <a:gd name="connsiteY2" fmla="*/ 3810000 h 3810000"/>
              <a:gd name="connsiteX3" fmla="*/ 0 w 914400"/>
              <a:gd name="connsiteY3" fmla="*/ 3810000 h 3810000"/>
              <a:gd name="connsiteX4" fmla="*/ 0 w 914400"/>
              <a:gd name="connsiteY4" fmla="*/ 152400 h 3810000"/>
              <a:gd name="connsiteX0" fmla="*/ 0 w 914400"/>
              <a:gd name="connsiteY0" fmla="*/ 152400 h 3886200"/>
              <a:gd name="connsiteX1" fmla="*/ 914400 w 914400"/>
              <a:gd name="connsiteY1" fmla="*/ 0 h 3886200"/>
              <a:gd name="connsiteX2" fmla="*/ 914400 w 914400"/>
              <a:gd name="connsiteY2" fmla="*/ 3886200 h 3886200"/>
              <a:gd name="connsiteX3" fmla="*/ 0 w 914400"/>
              <a:gd name="connsiteY3" fmla="*/ 3810000 h 3886200"/>
              <a:gd name="connsiteX4" fmla="*/ 0 w 914400"/>
              <a:gd name="connsiteY4" fmla="*/ 152400 h 3886200"/>
              <a:gd name="connsiteX0" fmla="*/ 0 w 914400"/>
              <a:gd name="connsiteY0" fmla="*/ 152400 h 3962400"/>
              <a:gd name="connsiteX1" fmla="*/ 914400 w 914400"/>
              <a:gd name="connsiteY1" fmla="*/ 0 h 3962400"/>
              <a:gd name="connsiteX2" fmla="*/ 914400 w 914400"/>
              <a:gd name="connsiteY2" fmla="*/ 3962400 h 3962400"/>
              <a:gd name="connsiteX3" fmla="*/ 0 w 914400"/>
              <a:gd name="connsiteY3" fmla="*/ 3810000 h 3962400"/>
              <a:gd name="connsiteX4" fmla="*/ 0 w 914400"/>
              <a:gd name="connsiteY4" fmla="*/ 152400 h 39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3962400">
                <a:moveTo>
                  <a:pt x="0" y="152400"/>
                </a:moveTo>
                <a:lnTo>
                  <a:pt x="914400" y="0"/>
                </a:lnTo>
                <a:lnTo>
                  <a:pt x="914400" y="3962400"/>
                </a:lnTo>
                <a:lnTo>
                  <a:pt x="0" y="3810000"/>
                </a:lnTo>
                <a:lnTo>
                  <a:pt x="0" y="152400"/>
                </a:lnTo>
                <a:close/>
              </a:path>
            </a:pathLst>
          </a:custGeom>
          <a:solidFill>
            <a:schemeClr val="accent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30480" y="-25400"/>
            <a:ext cx="9174480" cy="203200"/>
            <a:chOff x="0" y="4019550"/>
            <a:chExt cx="9174480" cy="152400"/>
          </a:xfrm>
          <a:effectLst>
            <a:outerShdw blurRad="50800" dist="25400" dir="5400000" algn="t" rotWithShape="0">
              <a:prstClr val="black">
                <a:alpha val="40000"/>
              </a:prstClr>
            </a:outerShdw>
          </a:effectLst>
        </p:grpSpPr>
        <p:sp>
          <p:nvSpPr>
            <p:cNvPr id="12" name="Rectangle 11"/>
            <p:cNvSpPr/>
            <p:nvPr userDrawn="1"/>
          </p:nvSpPr>
          <p:spPr>
            <a:xfrm>
              <a:off x="0" y="401955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3810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85800" y="4019550"/>
              <a:ext cx="914400"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600200" y="4019550"/>
              <a:ext cx="3810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981200" y="4019550"/>
              <a:ext cx="32004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286000" y="4019550"/>
              <a:ext cx="73152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2971800" y="4019550"/>
              <a:ext cx="32004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32766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3581400" y="4019550"/>
              <a:ext cx="9144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4495800" y="401955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4876800" y="4019550"/>
              <a:ext cx="3810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5257800" y="4019550"/>
              <a:ext cx="32004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5562600" y="4019550"/>
              <a:ext cx="914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6477000" y="4019550"/>
              <a:ext cx="32004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6791960" y="4019550"/>
              <a:ext cx="73152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7528560" y="4019550"/>
              <a:ext cx="274320"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77978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117840" y="4019550"/>
              <a:ext cx="9144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8991600" y="4019550"/>
              <a:ext cx="18288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1" name="Picture 30" descr="vs6_logo_bitmap_small.png"/>
          <p:cNvPicPr>
            <a:picLocks noChangeAspect="1"/>
          </p:cNvPicPr>
          <p:nvPr/>
        </p:nvPicPr>
        <p:blipFill>
          <a:blip r:embed="rId2" cstate="print"/>
          <a:stretch>
            <a:fillRect/>
          </a:stretch>
        </p:blipFill>
        <p:spPr>
          <a:xfrm>
            <a:off x="7696198" y="506984"/>
            <a:ext cx="1371603" cy="58521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99C35E3D-2E17-4A68-A6D3-43F70AB49674}"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159883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93014697-E5D9-4665-AFD5-155FB360AA8A}"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116771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45495789-0503-4C1B-A508-91479F769A82}"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137480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8913"/>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8913"/>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5C48C19E-3FA8-4660-8915-28A8284BA2BC}"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692317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Rectangle 7"/>
          <p:cNvSpPr>
            <a:spLocks noGrp="1" noChangeArrowheads="1"/>
          </p:cNvSpPr>
          <p:nvPr>
            <p:ph type="sldNum" sz="quarter" idx="10"/>
          </p:nvPr>
        </p:nvSpPr>
        <p:spPr>
          <a:ln/>
        </p:spPr>
        <p:txBody>
          <a:bodyPr/>
          <a:lstStyle>
            <a:lvl1pPr>
              <a:defRPr/>
            </a:lvl1pPr>
          </a:lstStyle>
          <a:p>
            <a:pPr>
              <a:defRPr/>
            </a:pPr>
            <a:fld id="{6EA8E8E4-72E0-47A6-BA02-B8CC9385F0FE}"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579379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7"/>
          <p:cNvSpPr>
            <a:spLocks noGrp="1" noChangeArrowheads="1"/>
          </p:cNvSpPr>
          <p:nvPr>
            <p:ph type="sldNum" sz="quarter" idx="10"/>
          </p:nvPr>
        </p:nvSpPr>
        <p:spPr>
          <a:ln/>
        </p:spPr>
        <p:txBody>
          <a:bodyPr/>
          <a:lstStyle>
            <a:lvl1pPr>
              <a:defRPr/>
            </a:lvl1pPr>
          </a:lstStyle>
          <a:p>
            <a:pPr>
              <a:defRPr/>
            </a:pPr>
            <a:fld id="{8CD50C44-0DDA-45D9-B77C-6D712C857648}"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137399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FD82A4-3F54-487D-A7B6-705F2B883A3F}" type="datetimeFigureOut">
              <a:rPr lang="en-US" smtClean="0">
                <a:latin typeface="Calibri"/>
              </a:rPr>
              <a:pPr/>
              <a:t>6/12/2015</a:t>
            </a:fld>
            <a:endParaRPr lang="en-US">
              <a:latin typeface="Calibri"/>
            </a:endParaRPr>
          </a:p>
        </p:txBody>
      </p:sp>
      <p:sp>
        <p:nvSpPr>
          <p:cNvPr id="5" name="Footer Placeholder 4"/>
          <p:cNvSpPr>
            <a:spLocks noGrp="1"/>
          </p:cNvSpPr>
          <p:nvPr>
            <p:ph type="ftr" sz="quarter" idx="11"/>
          </p:nvPr>
        </p:nvSpPr>
        <p:spPr/>
        <p:txBody>
          <a:bodyPr/>
          <a:lstStyle/>
          <a:p>
            <a:endParaRPr lang="en-US">
              <a:latin typeface="Calibri"/>
            </a:endParaRPr>
          </a:p>
        </p:txBody>
      </p:sp>
      <p:sp>
        <p:nvSpPr>
          <p:cNvPr id="6" name="Slide Number Placeholder 5"/>
          <p:cNvSpPr>
            <a:spLocks noGrp="1"/>
          </p:cNvSpPr>
          <p:nvPr>
            <p:ph type="sldNum" sz="quarter" idx="12"/>
          </p:nvPr>
        </p:nvSpPr>
        <p:spPr/>
        <p:txBody>
          <a:bodyPr/>
          <a:lstStyle/>
          <a:p>
            <a:fld id="{864A322B-FFF6-4896-9A82-01DC052C341B}" type="slidenum">
              <a:rPr lang="en-US" smtClean="0">
                <a:latin typeface="Calibri"/>
              </a:rPr>
              <a:pPr/>
              <a:t>‹#›</a:t>
            </a:fld>
            <a:endParaRPr lang="en-US">
              <a:latin typeface="Calibri"/>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981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FD82A4-3F54-487D-A7B6-705F2B883A3F}" type="datetimeFigureOut">
              <a:rPr lang="en-US" smtClean="0">
                <a:latin typeface="Calibri"/>
              </a:rPr>
              <a:pPr/>
              <a:t>6/12/2015</a:t>
            </a:fld>
            <a:endParaRPr lang="en-US">
              <a:latin typeface="Calibri"/>
            </a:endParaRPr>
          </a:p>
        </p:txBody>
      </p:sp>
      <p:sp>
        <p:nvSpPr>
          <p:cNvPr id="5" name="Footer Placeholder 4"/>
          <p:cNvSpPr>
            <a:spLocks noGrp="1"/>
          </p:cNvSpPr>
          <p:nvPr>
            <p:ph type="ftr" sz="quarter" idx="11"/>
          </p:nvPr>
        </p:nvSpPr>
        <p:spPr/>
        <p:txBody>
          <a:bodyPr/>
          <a:lstStyle/>
          <a:p>
            <a:endParaRPr lang="en-US">
              <a:latin typeface="Calibri"/>
            </a:endParaRPr>
          </a:p>
        </p:txBody>
      </p:sp>
      <p:sp>
        <p:nvSpPr>
          <p:cNvPr id="6" name="Slide Number Placeholder 5"/>
          <p:cNvSpPr>
            <a:spLocks noGrp="1"/>
          </p:cNvSpPr>
          <p:nvPr>
            <p:ph type="sldNum" sz="quarter" idx="12"/>
          </p:nvPr>
        </p:nvSpPr>
        <p:spPr/>
        <p:txBody>
          <a:bodyPr/>
          <a:lstStyle/>
          <a:p>
            <a:fld id="{864A322B-FFF6-4896-9A82-01DC052C341B}"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133244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FD82A4-3F54-487D-A7B6-705F2B883A3F}" type="datetimeFigureOut">
              <a:rPr lang="en-US" smtClean="0">
                <a:latin typeface="Calibri"/>
              </a:rPr>
              <a:pPr/>
              <a:t>6/12/2015</a:t>
            </a:fld>
            <a:endParaRPr lang="en-US">
              <a:latin typeface="Calibri"/>
            </a:endParaRPr>
          </a:p>
        </p:txBody>
      </p:sp>
      <p:sp>
        <p:nvSpPr>
          <p:cNvPr id="5" name="Footer Placeholder 4"/>
          <p:cNvSpPr>
            <a:spLocks noGrp="1"/>
          </p:cNvSpPr>
          <p:nvPr>
            <p:ph type="ftr" sz="quarter" idx="11"/>
          </p:nvPr>
        </p:nvSpPr>
        <p:spPr/>
        <p:txBody>
          <a:bodyPr/>
          <a:lstStyle/>
          <a:p>
            <a:endParaRPr lang="en-US">
              <a:latin typeface="Calibri"/>
            </a:endParaRPr>
          </a:p>
        </p:txBody>
      </p:sp>
      <p:sp>
        <p:nvSpPr>
          <p:cNvPr id="6" name="Slide Number Placeholder 5"/>
          <p:cNvSpPr>
            <a:spLocks noGrp="1"/>
          </p:cNvSpPr>
          <p:nvPr>
            <p:ph type="sldNum" sz="quarter" idx="12"/>
          </p:nvPr>
        </p:nvSpPr>
        <p:spPr/>
        <p:txBody>
          <a:bodyPr/>
          <a:lstStyle/>
          <a:p>
            <a:fld id="{864A322B-FFF6-4896-9A82-01DC052C341B}" type="slidenum">
              <a:rPr lang="en-US" smtClean="0">
                <a:latin typeface="Calibri"/>
              </a:rPr>
              <a:pPr/>
              <a:t>‹#›</a:t>
            </a:fld>
            <a:endParaRPr lang="en-US">
              <a:latin typeface="Calibri"/>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238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FD82A4-3F54-487D-A7B6-705F2B883A3F}" type="datetimeFigureOut">
              <a:rPr lang="en-US" smtClean="0">
                <a:latin typeface="Calibri"/>
              </a:rPr>
              <a:pPr/>
              <a:t>6/12/2015</a:t>
            </a:fld>
            <a:endParaRPr lang="en-US">
              <a:latin typeface="Calibri"/>
            </a:endParaRPr>
          </a:p>
        </p:txBody>
      </p:sp>
      <p:sp>
        <p:nvSpPr>
          <p:cNvPr id="6" name="Footer Placeholder 5"/>
          <p:cNvSpPr>
            <a:spLocks noGrp="1"/>
          </p:cNvSpPr>
          <p:nvPr>
            <p:ph type="ftr" sz="quarter" idx="11"/>
          </p:nvPr>
        </p:nvSpPr>
        <p:spPr/>
        <p:txBody>
          <a:bodyPr/>
          <a:lstStyle/>
          <a:p>
            <a:endParaRPr lang="en-US">
              <a:latin typeface="Calibri"/>
            </a:endParaRPr>
          </a:p>
        </p:txBody>
      </p:sp>
      <p:sp>
        <p:nvSpPr>
          <p:cNvPr id="7" name="Slide Number Placeholder 6"/>
          <p:cNvSpPr>
            <a:spLocks noGrp="1"/>
          </p:cNvSpPr>
          <p:nvPr>
            <p:ph type="sldNum" sz="quarter" idx="12"/>
          </p:nvPr>
        </p:nvSpPr>
        <p:spPr/>
        <p:txBody>
          <a:bodyPr/>
          <a:lstStyle/>
          <a:p>
            <a:fld id="{864A322B-FFF6-4896-9A82-01DC052C341B}"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03276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31" name="Picture 30" descr="door.jpg"/>
          <p:cNvPicPr>
            <a:picLocks noChangeAspect="1"/>
          </p:cNvPicPr>
          <p:nvPr/>
        </p:nvPicPr>
        <p:blipFill>
          <a:blip r:embed="rId2" cstate="print"/>
          <a:stretch>
            <a:fillRect/>
          </a:stretch>
        </p:blipFill>
        <p:spPr>
          <a:xfrm>
            <a:off x="0" y="1703324"/>
            <a:ext cx="9144000" cy="5153152"/>
          </a:xfrm>
          <a:prstGeom prst="rect">
            <a:avLst/>
          </a:prstGeom>
        </p:spPr>
      </p:pic>
      <p:sp>
        <p:nvSpPr>
          <p:cNvPr id="2" name="Title 1"/>
          <p:cNvSpPr>
            <a:spLocks noGrp="1"/>
          </p:cNvSpPr>
          <p:nvPr>
            <p:ph type="title"/>
          </p:nvPr>
        </p:nvSpPr>
        <p:spPr>
          <a:xfrm>
            <a:off x="2133600" y="4708525"/>
            <a:ext cx="6705600" cy="955675"/>
          </a:xfrm>
        </p:spPr>
        <p:txBody>
          <a:bodyPr anchor="t">
            <a:normAutofit/>
          </a:bodyPr>
          <a:lstStyle>
            <a:lvl1pPr algn="r">
              <a:defRPr sz="3000" b="0"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133600" y="4035423"/>
            <a:ext cx="6705600" cy="673100"/>
          </a:xfrm>
        </p:spPr>
        <p:txBody>
          <a:bodyPr anchor="b"/>
          <a:lstStyle>
            <a:lvl1pPr marL="0" indent="0" algn="r">
              <a:buNone/>
              <a:defRPr sz="2000">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80353E-833F-4C1A-BA69-D60B70CA45A6}" type="datetimeFigureOut">
              <a:rPr lang="en-US" smtClean="0"/>
              <a:pPr/>
              <a:t>6/12/2015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E540ED-8DB0-46E5-86FD-498B7B24413F}" type="slidenum">
              <a:rPr lang="en-US" smtClean="0"/>
              <a:pPr/>
              <a:t>‹#›</a:t>
            </a:fld>
            <a:endParaRPr lang="en-US" dirty="0"/>
          </a:p>
        </p:txBody>
      </p:sp>
      <p:grpSp>
        <p:nvGrpSpPr>
          <p:cNvPr id="9" name="Group 8"/>
          <p:cNvGrpSpPr/>
          <p:nvPr/>
        </p:nvGrpSpPr>
        <p:grpSpPr>
          <a:xfrm>
            <a:off x="-30480" y="1701800"/>
            <a:ext cx="9174480" cy="203200"/>
            <a:chOff x="0" y="4019550"/>
            <a:chExt cx="9174480" cy="152400"/>
          </a:xfrm>
          <a:effectLst>
            <a:outerShdw blurRad="50800" dist="25400" dir="5400000" algn="t" rotWithShape="0">
              <a:prstClr val="black">
                <a:alpha val="40000"/>
              </a:prstClr>
            </a:outerShdw>
          </a:effectLst>
        </p:grpSpPr>
        <p:sp>
          <p:nvSpPr>
            <p:cNvPr id="10" name="Rectangle 9"/>
            <p:cNvSpPr/>
            <p:nvPr userDrawn="1"/>
          </p:nvSpPr>
          <p:spPr>
            <a:xfrm>
              <a:off x="0" y="401955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3810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685800" y="4019550"/>
              <a:ext cx="914400"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600200" y="4019550"/>
              <a:ext cx="3810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981200" y="4019550"/>
              <a:ext cx="32004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2286000" y="4019550"/>
              <a:ext cx="73152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2971800" y="4019550"/>
              <a:ext cx="32004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2766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581400" y="4019550"/>
              <a:ext cx="9144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4495800" y="401955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876800" y="4019550"/>
              <a:ext cx="3810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5257800" y="4019550"/>
              <a:ext cx="32004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5562600" y="4019550"/>
              <a:ext cx="914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477000" y="4019550"/>
              <a:ext cx="32004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6791960" y="4019550"/>
              <a:ext cx="73152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7528560" y="4019550"/>
              <a:ext cx="274320"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77978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8117840" y="4019550"/>
              <a:ext cx="9144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8991600" y="4019550"/>
              <a:ext cx="18288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9" name="Picture 3"/>
          <p:cNvPicPr>
            <a:picLocks noChangeAspect="1" noChangeArrowheads="1"/>
          </p:cNvPicPr>
          <p:nvPr/>
        </p:nvPicPr>
        <p:blipFill>
          <a:blip r:embed="rId3" cstate="print"/>
          <a:stretch>
            <a:fillRect/>
          </a:stretch>
        </p:blipFill>
        <p:spPr bwMode="auto">
          <a:xfrm>
            <a:off x="6934200" y="231993"/>
            <a:ext cx="2041814" cy="631600"/>
          </a:xfrm>
          <a:prstGeom prst="rect">
            <a:avLst/>
          </a:prstGeom>
          <a:noFill/>
          <a:ln w="9525">
            <a:noFill/>
            <a:miter lim="800000"/>
            <a:headEnd/>
            <a:tailEnd/>
          </a:ln>
          <a:effectLst/>
        </p:spPr>
      </p:pic>
      <p:pic>
        <p:nvPicPr>
          <p:cNvPr id="30" name="Picture 29" descr="vs6_logo_bitmap_small.png"/>
          <p:cNvPicPr>
            <a:picLocks noChangeAspect="1"/>
          </p:cNvPicPr>
          <p:nvPr/>
        </p:nvPicPr>
        <p:blipFill>
          <a:blip r:embed="rId4" cstate="print"/>
          <a:stretch>
            <a:fillRect/>
          </a:stretch>
        </p:blipFill>
        <p:spPr>
          <a:xfrm>
            <a:off x="1706880" y="3835401"/>
            <a:ext cx="1371603" cy="585217"/>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FD82A4-3F54-487D-A7B6-705F2B883A3F}" type="datetimeFigureOut">
              <a:rPr lang="en-US" smtClean="0">
                <a:latin typeface="Calibri"/>
              </a:rPr>
              <a:pPr/>
              <a:t>6/12/2015</a:t>
            </a:fld>
            <a:endParaRPr lang="en-US">
              <a:latin typeface="Calibri"/>
            </a:endParaRPr>
          </a:p>
        </p:txBody>
      </p:sp>
      <p:sp>
        <p:nvSpPr>
          <p:cNvPr id="8" name="Footer Placeholder 7"/>
          <p:cNvSpPr>
            <a:spLocks noGrp="1"/>
          </p:cNvSpPr>
          <p:nvPr>
            <p:ph type="ftr" sz="quarter" idx="11"/>
          </p:nvPr>
        </p:nvSpPr>
        <p:spPr/>
        <p:txBody>
          <a:bodyPr/>
          <a:lstStyle/>
          <a:p>
            <a:endParaRPr lang="en-US">
              <a:latin typeface="Calibri"/>
            </a:endParaRPr>
          </a:p>
        </p:txBody>
      </p:sp>
      <p:sp>
        <p:nvSpPr>
          <p:cNvPr id="9" name="Slide Number Placeholder 8"/>
          <p:cNvSpPr>
            <a:spLocks noGrp="1"/>
          </p:cNvSpPr>
          <p:nvPr>
            <p:ph type="sldNum" sz="quarter" idx="12"/>
          </p:nvPr>
        </p:nvSpPr>
        <p:spPr/>
        <p:txBody>
          <a:bodyPr/>
          <a:lstStyle/>
          <a:p>
            <a:fld id="{864A322B-FFF6-4896-9A82-01DC052C341B}"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534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FD82A4-3F54-487D-A7B6-705F2B883A3F}" type="datetimeFigureOut">
              <a:rPr lang="en-US" smtClean="0">
                <a:latin typeface="Calibri"/>
              </a:rPr>
              <a:pPr/>
              <a:t>6/12/2015</a:t>
            </a:fld>
            <a:endParaRPr lang="en-US">
              <a:latin typeface="Calibri"/>
            </a:endParaRPr>
          </a:p>
        </p:txBody>
      </p:sp>
      <p:sp>
        <p:nvSpPr>
          <p:cNvPr id="4" name="Footer Placeholder 3"/>
          <p:cNvSpPr>
            <a:spLocks noGrp="1"/>
          </p:cNvSpPr>
          <p:nvPr>
            <p:ph type="ftr" sz="quarter" idx="11"/>
          </p:nvPr>
        </p:nvSpPr>
        <p:spPr/>
        <p:txBody>
          <a:bodyPr/>
          <a:lstStyle/>
          <a:p>
            <a:endParaRPr lang="en-US">
              <a:latin typeface="Calibri"/>
            </a:endParaRPr>
          </a:p>
        </p:txBody>
      </p:sp>
      <p:sp>
        <p:nvSpPr>
          <p:cNvPr id="5" name="Slide Number Placeholder 4"/>
          <p:cNvSpPr>
            <a:spLocks noGrp="1"/>
          </p:cNvSpPr>
          <p:nvPr>
            <p:ph type="sldNum" sz="quarter" idx="12"/>
          </p:nvPr>
        </p:nvSpPr>
        <p:spPr/>
        <p:txBody>
          <a:bodyPr/>
          <a:lstStyle/>
          <a:p>
            <a:fld id="{864A322B-FFF6-4896-9A82-01DC052C341B}"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100188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7FD82A4-3F54-487D-A7B6-705F2B883A3F}" type="datetimeFigureOut">
              <a:rPr lang="en-US" smtClean="0">
                <a:latin typeface="Calibri"/>
              </a:rPr>
              <a:pPr/>
              <a:t>6/12/2015</a:t>
            </a:fld>
            <a:endParaRPr lang="en-US">
              <a:latin typeface="Calibri"/>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latin typeface="Calibri"/>
            </a:endParaRPr>
          </a:p>
        </p:txBody>
      </p:sp>
      <p:sp>
        <p:nvSpPr>
          <p:cNvPr id="9" name="Slide Number Placeholder 8"/>
          <p:cNvSpPr>
            <a:spLocks noGrp="1"/>
          </p:cNvSpPr>
          <p:nvPr>
            <p:ph type="sldNum" sz="quarter" idx="12"/>
          </p:nvPr>
        </p:nvSpPr>
        <p:spPr/>
        <p:txBody>
          <a:bodyPr/>
          <a:lstStyle/>
          <a:p>
            <a:fld id="{864A322B-FFF6-4896-9A82-01DC052C341B}"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285932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7FD82A4-3F54-487D-A7B6-705F2B883A3F}" type="datetimeFigureOut">
              <a:rPr lang="en-US" smtClean="0">
                <a:latin typeface="Calibri"/>
              </a:rPr>
              <a:pPr/>
              <a:t>6/12/2015</a:t>
            </a:fld>
            <a:endParaRPr lang="en-US">
              <a:latin typeface="Calibri"/>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solidFill>
                <a:srgbClr val="3F3F3F"/>
              </a:solidFill>
              <a:latin typeface="Calibri"/>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64A322B-FFF6-4896-9A82-01DC052C341B}" type="slidenum">
              <a:rPr lang="en-US" smtClean="0">
                <a:solidFill>
                  <a:srgbClr val="3F3F3F"/>
                </a:solidFill>
                <a:latin typeface="Calibri"/>
              </a:rPr>
              <a:pPr/>
              <a:t>‹#›</a:t>
            </a:fld>
            <a:endParaRPr lang="en-US">
              <a:solidFill>
                <a:srgbClr val="3F3F3F"/>
              </a:solidFill>
              <a:latin typeface="Calibri"/>
            </a:endParaRPr>
          </a:p>
        </p:txBody>
      </p:sp>
    </p:spTree>
    <p:extLst>
      <p:ext uri="{BB962C8B-B14F-4D97-AF65-F5344CB8AC3E}">
        <p14:creationId xmlns:p14="http://schemas.microsoft.com/office/powerpoint/2010/main" val="3502632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FD82A4-3F54-487D-A7B6-705F2B883A3F}" type="datetimeFigureOut">
              <a:rPr lang="en-US" smtClean="0">
                <a:latin typeface="Calibri"/>
              </a:rPr>
              <a:pPr/>
              <a:t>6/12/2015</a:t>
            </a:fld>
            <a:endParaRPr lang="en-US">
              <a:latin typeface="Calibri"/>
            </a:endParaRPr>
          </a:p>
        </p:txBody>
      </p:sp>
      <p:sp>
        <p:nvSpPr>
          <p:cNvPr id="6" name="Footer Placeholder 5"/>
          <p:cNvSpPr>
            <a:spLocks noGrp="1"/>
          </p:cNvSpPr>
          <p:nvPr>
            <p:ph type="ftr" sz="quarter" idx="11"/>
          </p:nvPr>
        </p:nvSpPr>
        <p:spPr/>
        <p:txBody>
          <a:bodyPr/>
          <a:lstStyle/>
          <a:p>
            <a:endParaRPr lang="en-US">
              <a:latin typeface="Calibri"/>
            </a:endParaRPr>
          </a:p>
        </p:txBody>
      </p:sp>
      <p:sp>
        <p:nvSpPr>
          <p:cNvPr id="7" name="Slide Number Placeholder 6"/>
          <p:cNvSpPr>
            <a:spLocks noGrp="1"/>
          </p:cNvSpPr>
          <p:nvPr>
            <p:ph type="sldNum" sz="quarter" idx="12"/>
          </p:nvPr>
        </p:nvSpPr>
        <p:spPr/>
        <p:txBody>
          <a:bodyPr/>
          <a:lstStyle/>
          <a:p>
            <a:fld id="{864A322B-FFF6-4896-9A82-01DC052C341B}"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421289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FD82A4-3F54-487D-A7B6-705F2B883A3F}" type="datetimeFigureOut">
              <a:rPr lang="en-US" smtClean="0">
                <a:latin typeface="Calibri"/>
              </a:rPr>
              <a:pPr/>
              <a:t>6/12/2015</a:t>
            </a:fld>
            <a:endParaRPr lang="en-US">
              <a:latin typeface="Calibri"/>
            </a:endParaRPr>
          </a:p>
        </p:txBody>
      </p:sp>
      <p:sp>
        <p:nvSpPr>
          <p:cNvPr id="5" name="Footer Placeholder 4"/>
          <p:cNvSpPr>
            <a:spLocks noGrp="1"/>
          </p:cNvSpPr>
          <p:nvPr>
            <p:ph type="ftr" sz="quarter" idx="11"/>
          </p:nvPr>
        </p:nvSpPr>
        <p:spPr/>
        <p:txBody>
          <a:bodyPr/>
          <a:lstStyle/>
          <a:p>
            <a:endParaRPr lang="en-US">
              <a:latin typeface="Calibri"/>
            </a:endParaRPr>
          </a:p>
        </p:txBody>
      </p:sp>
      <p:sp>
        <p:nvSpPr>
          <p:cNvPr id="6" name="Slide Number Placeholder 5"/>
          <p:cNvSpPr>
            <a:spLocks noGrp="1"/>
          </p:cNvSpPr>
          <p:nvPr>
            <p:ph type="sldNum" sz="quarter" idx="12"/>
          </p:nvPr>
        </p:nvSpPr>
        <p:spPr/>
        <p:txBody>
          <a:bodyPr/>
          <a:lstStyle/>
          <a:p>
            <a:fld id="{864A322B-FFF6-4896-9A82-01DC052C341B}"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2448496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FD82A4-3F54-487D-A7B6-705F2B883A3F}" type="datetimeFigureOut">
              <a:rPr lang="en-US" smtClean="0">
                <a:latin typeface="Calibri"/>
              </a:rPr>
              <a:pPr/>
              <a:t>6/12/2015</a:t>
            </a:fld>
            <a:endParaRPr lang="en-US">
              <a:latin typeface="Calibri"/>
            </a:endParaRPr>
          </a:p>
        </p:txBody>
      </p:sp>
      <p:sp>
        <p:nvSpPr>
          <p:cNvPr id="5" name="Footer Placeholder 4"/>
          <p:cNvSpPr>
            <a:spLocks noGrp="1"/>
          </p:cNvSpPr>
          <p:nvPr>
            <p:ph type="ftr" sz="quarter" idx="11"/>
          </p:nvPr>
        </p:nvSpPr>
        <p:spPr/>
        <p:txBody>
          <a:bodyPr/>
          <a:lstStyle/>
          <a:p>
            <a:endParaRPr lang="en-US">
              <a:latin typeface="Calibri"/>
            </a:endParaRPr>
          </a:p>
        </p:txBody>
      </p:sp>
      <p:sp>
        <p:nvSpPr>
          <p:cNvPr id="6" name="Slide Number Placeholder 5"/>
          <p:cNvSpPr>
            <a:spLocks noGrp="1"/>
          </p:cNvSpPr>
          <p:nvPr>
            <p:ph type="sldNum" sz="quarter" idx="12"/>
          </p:nvPr>
        </p:nvSpPr>
        <p:spPr/>
        <p:txBody>
          <a:bodyPr/>
          <a:lstStyle/>
          <a:p>
            <a:fld id="{864A322B-FFF6-4896-9A82-01DC052C341B}"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1646899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822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6030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16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Green">
    <p:spTree>
      <p:nvGrpSpPr>
        <p:cNvPr id="1" name=""/>
        <p:cNvGrpSpPr/>
        <p:nvPr/>
      </p:nvGrpSpPr>
      <p:grpSpPr>
        <a:xfrm>
          <a:off x="0" y="0"/>
          <a:ext cx="0" cy="0"/>
          <a:chOff x="0" y="0"/>
          <a:chExt cx="0" cy="0"/>
        </a:xfrm>
      </p:grpSpPr>
      <p:sp>
        <p:nvSpPr>
          <p:cNvPr id="28" name="Rectangle 27"/>
          <p:cNvSpPr/>
          <p:nvPr/>
        </p:nvSpPr>
        <p:spPr>
          <a:xfrm>
            <a:off x="0" y="0"/>
            <a:ext cx="9144000" cy="7289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banner.png"/>
          <p:cNvPicPr>
            <a:picLocks noChangeAspect="1"/>
          </p:cNvPicPr>
          <p:nvPr/>
        </p:nvPicPr>
        <p:blipFill>
          <a:blip r:embed="rId2" cstate="print"/>
          <a:srcRect b="29167"/>
          <a:stretch>
            <a:fillRect/>
          </a:stretch>
        </p:blipFill>
        <p:spPr>
          <a:xfrm>
            <a:off x="0" y="0"/>
            <a:ext cx="9144000" cy="1295400"/>
          </a:xfrm>
          <a:prstGeom prst="rect">
            <a:avLst/>
          </a:prstGeom>
        </p:spPr>
      </p:pic>
      <p:sp>
        <p:nvSpPr>
          <p:cNvPr id="2" name="Title 1"/>
          <p:cNvSpPr>
            <a:spLocks noGrp="1"/>
          </p:cNvSpPr>
          <p:nvPr>
            <p:ph type="title"/>
          </p:nvPr>
        </p:nvSpPr>
        <p:spPr>
          <a:xfrm>
            <a:off x="457200" y="256032"/>
            <a:ext cx="8229600" cy="919163"/>
          </a:xfrm>
        </p:spPr>
        <p:txBody>
          <a:bodyPr>
            <a:normAutofit/>
          </a:bodyPr>
          <a:lstStyle>
            <a:lvl1pPr>
              <a:defRPr sz="3000">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762000" y="1965325"/>
            <a:ext cx="3276600" cy="3394075"/>
          </a:xfrm>
        </p:spPr>
        <p:txBody>
          <a:bodyPr>
            <a:normAutofit/>
          </a:bodyPr>
          <a:lstStyle>
            <a:lvl1pPr marL="0" indent="0">
              <a:buFontTx/>
              <a:buNone/>
              <a:defRPr sz="2400">
                <a:solidFill>
                  <a:schemeClr val="accent1"/>
                </a:solidFill>
              </a:defRPr>
            </a:lvl1pPr>
            <a:lvl2pPr marL="290513" indent="-285750">
              <a:defRPr sz="2000">
                <a:solidFill>
                  <a:schemeClr val="accent1"/>
                </a:solidFill>
              </a:defRPr>
            </a:lvl2pPr>
            <a:lvl3pPr marL="573088" indent="-228600">
              <a:defRPr sz="1800">
                <a:solidFill>
                  <a:schemeClr val="accent1"/>
                </a:solidFill>
              </a:defRPr>
            </a:lvl3pPr>
            <a:lvl4pPr marL="792163" indent="-228600">
              <a:defRPr sz="1600">
                <a:solidFill>
                  <a:schemeClr val="accent1"/>
                </a:solidFill>
              </a:defRPr>
            </a:lvl4pPr>
            <a:lvl5pPr marL="1036638" indent="-228600">
              <a:defRPr sz="1600">
                <a:solidFill>
                  <a:schemeClr val="accent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965325"/>
            <a:ext cx="3352800" cy="3394075"/>
          </a:xfrm>
        </p:spPr>
        <p:txBody>
          <a:bodyPr>
            <a:noAutofit/>
          </a:bodyPr>
          <a:lstStyle>
            <a:lvl1pPr marL="0" indent="0">
              <a:buFontTx/>
              <a:buNone/>
              <a:defRPr sz="2400">
                <a:solidFill>
                  <a:schemeClr val="accent1"/>
                </a:solidFill>
              </a:defRPr>
            </a:lvl1pPr>
            <a:lvl2pPr marL="285750" indent="-285750">
              <a:defRPr sz="2000">
                <a:solidFill>
                  <a:schemeClr val="accent1"/>
                </a:solidFill>
              </a:defRPr>
            </a:lvl2pPr>
            <a:lvl3pPr marL="569913" indent="-225425">
              <a:defRPr sz="1800">
                <a:solidFill>
                  <a:schemeClr val="accent1"/>
                </a:solidFill>
              </a:defRPr>
            </a:lvl3pPr>
            <a:lvl4pPr marL="792163" indent="-228600" defTabSz="860425">
              <a:defRPr sz="1600">
                <a:solidFill>
                  <a:schemeClr val="accent1"/>
                </a:solidFill>
              </a:defRPr>
            </a:lvl4pPr>
            <a:lvl5pPr marL="1036638" indent="-228600">
              <a:defRPr sz="1600">
                <a:solidFill>
                  <a:schemeClr val="accent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80353E-833F-4C1A-BA69-D60B70CA45A6}" type="datetimeFigureOut">
              <a:rPr lang="en-US" smtClean="0"/>
              <a:pPr/>
              <a:t>6/12/2015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E540ED-8DB0-46E5-86FD-498B7B24413F}" type="slidenum">
              <a:rPr lang="en-US" smtClean="0"/>
              <a:pPr/>
              <a:t>‹#›</a:t>
            </a:fld>
            <a:endParaRPr lang="en-US" dirty="0"/>
          </a:p>
        </p:txBody>
      </p:sp>
      <p:grpSp>
        <p:nvGrpSpPr>
          <p:cNvPr id="8" name="Group 7"/>
          <p:cNvGrpSpPr/>
          <p:nvPr/>
        </p:nvGrpSpPr>
        <p:grpSpPr>
          <a:xfrm>
            <a:off x="-30480" y="0"/>
            <a:ext cx="9174480" cy="203200"/>
            <a:chOff x="0" y="4019550"/>
            <a:chExt cx="9174480" cy="152400"/>
          </a:xfrm>
          <a:effectLst>
            <a:outerShdw blurRad="50800" dist="25400" dir="5400000" algn="t" rotWithShape="0">
              <a:prstClr val="black">
                <a:alpha val="40000"/>
              </a:prstClr>
            </a:outerShdw>
          </a:effectLst>
        </p:grpSpPr>
        <p:sp>
          <p:nvSpPr>
            <p:cNvPr id="9" name="Rectangle 8"/>
            <p:cNvSpPr/>
            <p:nvPr userDrawn="1"/>
          </p:nvSpPr>
          <p:spPr>
            <a:xfrm>
              <a:off x="0" y="401955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810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85800" y="4019550"/>
              <a:ext cx="914400"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600200" y="4019550"/>
              <a:ext cx="3810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981200" y="4019550"/>
              <a:ext cx="32004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286000" y="4019550"/>
              <a:ext cx="73152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2971800" y="4019550"/>
              <a:ext cx="32004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32766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581400" y="4019550"/>
              <a:ext cx="9144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4495800" y="401955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4876800" y="4019550"/>
              <a:ext cx="3810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5257800" y="4019550"/>
              <a:ext cx="32004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5562600" y="4019550"/>
              <a:ext cx="914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6477000" y="4019550"/>
              <a:ext cx="32004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791960" y="4019550"/>
              <a:ext cx="73152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7528560" y="4019550"/>
              <a:ext cx="274320"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77978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8117840" y="4019550"/>
              <a:ext cx="9144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8991600" y="4019550"/>
              <a:ext cx="18288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Rectangle 29"/>
          <p:cNvSpPr/>
          <p:nvPr/>
        </p:nvSpPr>
        <p:spPr>
          <a:xfrm>
            <a:off x="489474" y="1600200"/>
            <a:ext cx="3810000" cy="57912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4876800" y="1600200"/>
            <a:ext cx="3810000" cy="57912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0091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429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9924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6481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9441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332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4265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7620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4" name="Rectangle 7"/>
          <p:cNvSpPr>
            <a:spLocks noGrp="1" noChangeArrowheads="1"/>
          </p:cNvSpPr>
          <p:nvPr>
            <p:ph type="sldNum" sz="quarter" idx="10"/>
          </p:nvPr>
        </p:nvSpPr>
        <p:spPr>
          <a:ln/>
        </p:spPr>
        <p:txBody>
          <a:bodyPr/>
          <a:lstStyle>
            <a:lvl1pPr>
              <a:defRPr/>
            </a:lvl1pPr>
          </a:lstStyle>
          <a:p>
            <a:pPr>
              <a:defRPr/>
            </a:pPr>
            <a:fld id="{DE154EB0-5C49-4EAB-9A6E-85DF1AA06DE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6309486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6D8E36DB-379E-4ECA-AFEB-9FB20F68B9A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2623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White Boxes">
    <p:spTree>
      <p:nvGrpSpPr>
        <p:cNvPr id="1" name=""/>
        <p:cNvGrpSpPr/>
        <p:nvPr/>
      </p:nvGrpSpPr>
      <p:grpSpPr>
        <a:xfrm>
          <a:off x="0" y="0"/>
          <a:ext cx="0" cy="0"/>
          <a:chOff x="0" y="0"/>
          <a:chExt cx="0" cy="0"/>
        </a:xfrm>
      </p:grpSpPr>
      <p:sp>
        <p:nvSpPr>
          <p:cNvPr id="28" name="Rectangle 27"/>
          <p:cNvSpPr/>
          <p:nvPr/>
        </p:nvSpPr>
        <p:spPr>
          <a:xfrm>
            <a:off x="0" y="0"/>
            <a:ext cx="9144000" cy="7289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banner.png"/>
          <p:cNvPicPr>
            <a:picLocks noChangeAspect="1"/>
          </p:cNvPicPr>
          <p:nvPr/>
        </p:nvPicPr>
        <p:blipFill>
          <a:blip r:embed="rId2" cstate="print"/>
          <a:srcRect b="29167"/>
          <a:stretch>
            <a:fillRect/>
          </a:stretch>
        </p:blipFill>
        <p:spPr>
          <a:xfrm>
            <a:off x="0" y="0"/>
            <a:ext cx="9144000" cy="1295400"/>
          </a:xfrm>
          <a:prstGeom prst="rect">
            <a:avLst/>
          </a:prstGeom>
        </p:spPr>
      </p:pic>
      <p:sp>
        <p:nvSpPr>
          <p:cNvPr id="31" name="Round Same Side Corner Rectangle 30"/>
          <p:cNvSpPr/>
          <p:nvPr/>
        </p:nvSpPr>
        <p:spPr>
          <a:xfrm>
            <a:off x="4876800" y="1498600"/>
            <a:ext cx="3810000" cy="5892800"/>
          </a:xfrm>
          <a:prstGeom prst="round2SameRect">
            <a:avLst>
              <a:gd name="adj1" fmla="val 5264"/>
              <a:gd name="adj2" fmla="val 0"/>
            </a:avLst>
          </a:prstGeom>
          <a:solidFill>
            <a:schemeClr val="bg1">
              <a:alpha val="90000"/>
            </a:schemeClr>
          </a:solidFill>
          <a:ln w="57150">
            <a:solidFill>
              <a:schemeClr val="accent3"/>
            </a:solidFill>
          </a:ln>
          <a:effectLst>
            <a:outerShdw blurRad="38100" dist="254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 Same Side Corner Rectangle 29"/>
          <p:cNvSpPr/>
          <p:nvPr/>
        </p:nvSpPr>
        <p:spPr>
          <a:xfrm>
            <a:off x="489474" y="1498600"/>
            <a:ext cx="3810000" cy="5892800"/>
          </a:xfrm>
          <a:prstGeom prst="round2SameRect">
            <a:avLst>
              <a:gd name="adj1" fmla="val 5232"/>
              <a:gd name="adj2" fmla="val 0"/>
            </a:avLst>
          </a:prstGeom>
          <a:solidFill>
            <a:schemeClr val="bg1">
              <a:alpha val="90000"/>
            </a:schemeClr>
          </a:solidFill>
          <a:ln w="57150">
            <a:solidFill>
              <a:schemeClr val="accent3"/>
            </a:solidFill>
          </a:ln>
          <a:effectLst>
            <a:outerShdw blurRad="38100" dist="254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59080"/>
            <a:ext cx="8229600" cy="919163"/>
          </a:xfrm>
        </p:spPr>
        <p:txBody>
          <a:bodyPr>
            <a:normAutofit/>
          </a:bodyPr>
          <a:lstStyle>
            <a:lvl1pPr>
              <a:defRPr sz="30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762000" y="1660525"/>
            <a:ext cx="3276600" cy="3394075"/>
          </a:xfrm>
        </p:spPr>
        <p:txBody>
          <a:bodyPr>
            <a:normAutofit/>
          </a:bodyPr>
          <a:lstStyle>
            <a:lvl1pPr marL="0" indent="0">
              <a:buFontTx/>
              <a:buNone/>
              <a:defRPr sz="2400">
                <a:solidFill>
                  <a:schemeClr val="accent1"/>
                </a:solidFill>
              </a:defRPr>
            </a:lvl1pPr>
            <a:lvl2pPr marL="290513" indent="-285750">
              <a:defRPr sz="2000">
                <a:solidFill>
                  <a:schemeClr val="accent1"/>
                </a:solidFill>
              </a:defRPr>
            </a:lvl2pPr>
            <a:lvl3pPr marL="573088" indent="-228600">
              <a:defRPr sz="1800">
                <a:solidFill>
                  <a:schemeClr val="accent1"/>
                </a:solidFill>
              </a:defRPr>
            </a:lvl3pPr>
            <a:lvl4pPr marL="792163" indent="-228600">
              <a:defRPr sz="1600">
                <a:solidFill>
                  <a:schemeClr val="accent1"/>
                </a:solidFill>
              </a:defRPr>
            </a:lvl4pPr>
            <a:lvl5pPr marL="1036638" indent="-228600">
              <a:defRPr sz="1600">
                <a:solidFill>
                  <a:schemeClr val="accent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660525"/>
            <a:ext cx="3352800" cy="3394075"/>
          </a:xfrm>
        </p:spPr>
        <p:txBody>
          <a:bodyPr>
            <a:noAutofit/>
          </a:bodyPr>
          <a:lstStyle>
            <a:lvl1pPr marL="0" indent="0">
              <a:buFontTx/>
              <a:buNone/>
              <a:defRPr sz="2400">
                <a:solidFill>
                  <a:schemeClr val="accent1"/>
                </a:solidFill>
              </a:defRPr>
            </a:lvl1pPr>
            <a:lvl2pPr marL="285750" indent="-285750">
              <a:defRPr sz="2000">
                <a:solidFill>
                  <a:schemeClr val="accent1"/>
                </a:solidFill>
              </a:defRPr>
            </a:lvl2pPr>
            <a:lvl3pPr marL="569913" indent="-225425">
              <a:defRPr sz="1800">
                <a:solidFill>
                  <a:schemeClr val="accent1"/>
                </a:solidFill>
              </a:defRPr>
            </a:lvl3pPr>
            <a:lvl4pPr marL="792163" indent="-228600" defTabSz="860425">
              <a:defRPr sz="1600">
                <a:solidFill>
                  <a:schemeClr val="accent1"/>
                </a:solidFill>
              </a:defRPr>
            </a:lvl4pPr>
            <a:lvl5pPr marL="1036638" indent="-228600">
              <a:defRPr sz="1600">
                <a:solidFill>
                  <a:schemeClr val="accent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80353E-833F-4C1A-BA69-D60B70CA45A6}" type="datetimeFigureOut">
              <a:rPr lang="en-US" smtClean="0"/>
              <a:pPr/>
              <a:t>6/12/2015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E540ED-8DB0-46E5-86FD-498B7B24413F}" type="slidenum">
              <a:rPr lang="en-US" smtClean="0"/>
              <a:pPr/>
              <a:t>‹#›</a:t>
            </a:fld>
            <a:endParaRPr lang="en-US" dirty="0"/>
          </a:p>
        </p:txBody>
      </p:sp>
      <p:grpSp>
        <p:nvGrpSpPr>
          <p:cNvPr id="8" name="Group 7"/>
          <p:cNvGrpSpPr/>
          <p:nvPr/>
        </p:nvGrpSpPr>
        <p:grpSpPr>
          <a:xfrm>
            <a:off x="-30480" y="0"/>
            <a:ext cx="9174480" cy="203200"/>
            <a:chOff x="0" y="4019550"/>
            <a:chExt cx="9174480" cy="152400"/>
          </a:xfrm>
          <a:effectLst>
            <a:outerShdw blurRad="50800" dist="25400" dir="5400000" algn="t" rotWithShape="0">
              <a:prstClr val="black">
                <a:alpha val="40000"/>
              </a:prstClr>
            </a:outerShdw>
          </a:effectLst>
        </p:grpSpPr>
        <p:sp>
          <p:nvSpPr>
            <p:cNvPr id="9" name="Rectangle 8"/>
            <p:cNvSpPr/>
            <p:nvPr userDrawn="1"/>
          </p:nvSpPr>
          <p:spPr>
            <a:xfrm>
              <a:off x="0" y="401955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810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85800" y="4019550"/>
              <a:ext cx="914400"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600200" y="4019550"/>
              <a:ext cx="3810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981200" y="4019550"/>
              <a:ext cx="32004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286000" y="4019550"/>
              <a:ext cx="73152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2971800" y="4019550"/>
              <a:ext cx="32004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32766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581400" y="4019550"/>
              <a:ext cx="9144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4495800" y="401955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4876800" y="4019550"/>
              <a:ext cx="3810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5257800" y="4019550"/>
              <a:ext cx="32004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5562600" y="4019550"/>
              <a:ext cx="914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6477000" y="4019550"/>
              <a:ext cx="32004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791960" y="4019550"/>
              <a:ext cx="73152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7528560" y="4019550"/>
              <a:ext cx="274320"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77978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8117840" y="4019550"/>
              <a:ext cx="9144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8991600" y="4019550"/>
              <a:ext cx="18288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24A7F0F3-71B9-4199-B8CB-E9E35C23936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233243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BC4641A0-14A0-4710-8720-EBB33053949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718535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93BB9FE0-89FE-472B-B7E7-693575B7EFD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0790235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F82E2B47-372B-4794-8F75-3CEA3EB98C8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775895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461E47BF-958D-4C78-8CE1-3C42D3E01F1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453477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99C35E3D-2E17-4A68-A6D3-43F70AB4967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4961134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93014697-E5D9-4665-AFD5-155FB360AA8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366476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45495789-0503-4C1B-A508-91479F769A8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233510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8913"/>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8913"/>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5C48C19E-3FA8-4660-8915-28A8284BA2B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713792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7"/>
          <p:cNvSpPr>
            <a:spLocks noGrp="1" noChangeArrowheads="1"/>
          </p:cNvSpPr>
          <p:nvPr>
            <p:ph type="sldNum" sz="quarter" idx="10"/>
          </p:nvPr>
        </p:nvSpPr>
        <p:spPr>
          <a:ln/>
        </p:spPr>
        <p:txBody>
          <a:bodyPr/>
          <a:lstStyle>
            <a:lvl1pPr>
              <a:defRPr/>
            </a:lvl1pPr>
          </a:lstStyle>
          <a:p>
            <a:pPr>
              <a:defRPr/>
            </a:pPr>
            <a:fld id="{6EA8E8E4-72E0-47A6-BA02-B8CC9385F0F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58546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lain">
    <p:spTree>
      <p:nvGrpSpPr>
        <p:cNvPr id="1" name=""/>
        <p:cNvGrpSpPr/>
        <p:nvPr/>
      </p:nvGrpSpPr>
      <p:grpSpPr>
        <a:xfrm>
          <a:off x="0" y="0"/>
          <a:ext cx="0" cy="0"/>
          <a:chOff x="0" y="0"/>
          <a:chExt cx="0" cy="0"/>
        </a:xfrm>
      </p:grpSpPr>
      <p:pic>
        <p:nvPicPr>
          <p:cNvPr id="33" name="Picture 32" descr="banner green.png"/>
          <p:cNvPicPr>
            <a:picLocks noChangeAspect="1"/>
          </p:cNvPicPr>
          <p:nvPr/>
        </p:nvPicPr>
        <p:blipFill>
          <a:blip r:embed="rId2" cstate="print"/>
          <a:srcRect b="29167"/>
          <a:stretch>
            <a:fillRect/>
          </a:stretch>
        </p:blipFill>
        <p:spPr>
          <a:xfrm>
            <a:off x="0" y="0"/>
            <a:ext cx="9144000" cy="1295400"/>
          </a:xfrm>
          <a:prstGeom prst="rect">
            <a:avLst/>
          </a:prstGeom>
        </p:spPr>
      </p:pic>
      <p:sp>
        <p:nvSpPr>
          <p:cNvPr id="2" name="Title 1"/>
          <p:cNvSpPr>
            <a:spLocks noGrp="1"/>
          </p:cNvSpPr>
          <p:nvPr>
            <p:ph type="title"/>
          </p:nvPr>
        </p:nvSpPr>
        <p:spPr>
          <a:xfrm>
            <a:off x="457200" y="259080"/>
            <a:ext cx="8229600" cy="919163"/>
          </a:xfrm>
        </p:spPr>
        <p:txBody>
          <a:bodyPr>
            <a:normAutofit/>
          </a:bodyPr>
          <a:lstStyle>
            <a:lvl1pPr>
              <a:defRPr sz="3000">
                <a:solidFill>
                  <a:schemeClr val="tx2"/>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762000" y="1660525"/>
            <a:ext cx="3276600" cy="3394075"/>
          </a:xfrm>
        </p:spPr>
        <p:txBody>
          <a:bodyPr>
            <a:normAutofit/>
          </a:bodyPr>
          <a:lstStyle>
            <a:lvl1pPr marL="0" indent="0">
              <a:buFontTx/>
              <a:buNone/>
              <a:defRPr sz="2400">
                <a:solidFill>
                  <a:schemeClr val="accent1"/>
                </a:solidFill>
              </a:defRPr>
            </a:lvl1pPr>
            <a:lvl2pPr marL="290513" indent="-285750">
              <a:defRPr sz="2000">
                <a:solidFill>
                  <a:schemeClr val="accent1"/>
                </a:solidFill>
              </a:defRPr>
            </a:lvl2pPr>
            <a:lvl3pPr marL="573088" indent="-228600">
              <a:defRPr sz="1800">
                <a:solidFill>
                  <a:schemeClr val="accent1"/>
                </a:solidFill>
              </a:defRPr>
            </a:lvl3pPr>
            <a:lvl4pPr marL="792163" indent="-228600">
              <a:defRPr sz="1600">
                <a:solidFill>
                  <a:schemeClr val="accent1"/>
                </a:solidFill>
              </a:defRPr>
            </a:lvl4pPr>
            <a:lvl5pPr marL="1036638" indent="-228600">
              <a:defRPr sz="1600">
                <a:solidFill>
                  <a:schemeClr val="accent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660525"/>
            <a:ext cx="3352800" cy="3394075"/>
          </a:xfrm>
        </p:spPr>
        <p:txBody>
          <a:bodyPr>
            <a:noAutofit/>
          </a:bodyPr>
          <a:lstStyle>
            <a:lvl1pPr marL="0" indent="0">
              <a:buFontTx/>
              <a:buNone/>
              <a:defRPr sz="2400">
                <a:solidFill>
                  <a:schemeClr val="accent1"/>
                </a:solidFill>
              </a:defRPr>
            </a:lvl1pPr>
            <a:lvl2pPr marL="285750" indent="-285750">
              <a:defRPr sz="2000">
                <a:solidFill>
                  <a:schemeClr val="accent1"/>
                </a:solidFill>
              </a:defRPr>
            </a:lvl2pPr>
            <a:lvl3pPr marL="569913" indent="-225425">
              <a:defRPr sz="1800">
                <a:solidFill>
                  <a:schemeClr val="accent1"/>
                </a:solidFill>
              </a:defRPr>
            </a:lvl3pPr>
            <a:lvl4pPr marL="792163" indent="-228600" defTabSz="860425">
              <a:defRPr sz="1600">
                <a:solidFill>
                  <a:schemeClr val="accent1"/>
                </a:solidFill>
              </a:defRPr>
            </a:lvl4pPr>
            <a:lvl5pPr marL="1036638" indent="-228600">
              <a:defRPr sz="1600">
                <a:solidFill>
                  <a:schemeClr val="accent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80353E-833F-4C1A-BA69-D60B70CA45A6}" type="datetimeFigureOut">
              <a:rPr lang="en-US" smtClean="0"/>
              <a:pPr/>
              <a:t>6/12/2015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E540ED-8DB0-46E5-86FD-498B7B24413F}" type="slidenum">
              <a:rPr lang="en-US" smtClean="0"/>
              <a:pPr/>
              <a:t>‹#›</a:t>
            </a:fld>
            <a:endParaRPr lang="en-US" dirty="0"/>
          </a:p>
        </p:txBody>
      </p:sp>
      <p:grpSp>
        <p:nvGrpSpPr>
          <p:cNvPr id="8" name="Group 7"/>
          <p:cNvGrpSpPr/>
          <p:nvPr/>
        </p:nvGrpSpPr>
        <p:grpSpPr>
          <a:xfrm>
            <a:off x="-30480" y="0"/>
            <a:ext cx="9174480" cy="203200"/>
            <a:chOff x="0" y="4019550"/>
            <a:chExt cx="9174480" cy="152400"/>
          </a:xfrm>
          <a:effectLst>
            <a:outerShdw blurRad="50800" dist="25400" dir="5400000" algn="t" rotWithShape="0">
              <a:prstClr val="black">
                <a:alpha val="40000"/>
              </a:prstClr>
            </a:outerShdw>
          </a:effectLst>
        </p:grpSpPr>
        <p:sp>
          <p:nvSpPr>
            <p:cNvPr id="9" name="Rectangle 8"/>
            <p:cNvSpPr/>
            <p:nvPr userDrawn="1"/>
          </p:nvSpPr>
          <p:spPr>
            <a:xfrm>
              <a:off x="0" y="401955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810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85800" y="4019550"/>
              <a:ext cx="914400"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600200" y="4019550"/>
              <a:ext cx="3810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981200" y="4019550"/>
              <a:ext cx="32004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286000" y="4019550"/>
              <a:ext cx="73152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2971800" y="4019550"/>
              <a:ext cx="32004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32766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581400" y="4019550"/>
              <a:ext cx="9144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4495800" y="401955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4876800" y="4019550"/>
              <a:ext cx="3810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5257800" y="4019550"/>
              <a:ext cx="32004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5562600" y="4019550"/>
              <a:ext cx="914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6477000" y="4019550"/>
              <a:ext cx="32004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791960" y="4019550"/>
              <a:ext cx="73152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7528560" y="4019550"/>
              <a:ext cx="274320"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77978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8117840" y="4019550"/>
              <a:ext cx="9144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8991600" y="4019550"/>
              <a:ext cx="18288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7"/>
          <p:cNvSpPr>
            <a:spLocks noGrp="1" noChangeArrowheads="1"/>
          </p:cNvSpPr>
          <p:nvPr>
            <p:ph type="sldNum" sz="quarter" idx="10"/>
          </p:nvPr>
        </p:nvSpPr>
        <p:spPr>
          <a:ln/>
        </p:spPr>
        <p:txBody>
          <a:bodyPr/>
          <a:lstStyle>
            <a:lvl1pPr>
              <a:defRPr/>
            </a:lvl1pPr>
          </a:lstStyle>
          <a:p>
            <a:pPr>
              <a:defRPr/>
            </a:pPr>
            <a:fld id="{8CD50C44-0DDA-45D9-B77C-6D712C85764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156842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4561329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354279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4637556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538" y="1447800"/>
            <a:ext cx="4371975" cy="4992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447800"/>
            <a:ext cx="4371975" cy="4992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253094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929889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988684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65001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775045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28331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80353E-833F-4C1A-BA69-D60B70CA45A6}" type="datetimeFigureOut">
              <a:rPr lang="en-US" smtClean="0"/>
              <a:pPr/>
              <a:t>6/12/2015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E540ED-8DB0-46E5-86FD-498B7B24413F}"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37690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00013"/>
            <a:ext cx="2224088" cy="6340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538" y="100013"/>
            <a:ext cx="6519862" cy="6340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16858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9538" y="100013"/>
            <a:ext cx="8877300" cy="127158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9538" y="1447800"/>
            <a:ext cx="8896350" cy="4992688"/>
          </a:xfrm>
        </p:spPr>
        <p:txBody>
          <a:bodyPr/>
          <a:lstStyle/>
          <a:p>
            <a:pPr lvl="0"/>
            <a:endParaRPr lang="en-US" noProof="0" smtClean="0"/>
          </a:p>
        </p:txBody>
      </p:sp>
    </p:spTree>
    <p:extLst>
      <p:ext uri="{BB962C8B-B14F-4D97-AF65-F5344CB8AC3E}">
        <p14:creationId xmlns:p14="http://schemas.microsoft.com/office/powerpoint/2010/main" val="125848331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4" name="Rectangle 7"/>
          <p:cNvSpPr>
            <a:spLocks noGrp="1" noChangeArrowheads="1"/>
          </p:cNvSpPr>
          <p:nvPr>
            <p:ph type="sldNum" sz="quarter" idx="10"/>
          </p:nvPr>
        </p:nvSpPr>
        <p:spPr>
          <a:ln/>
        </p:spPr>
        <p:txBody>
          <a:bodyPr/>
          <a:lstStyle>
            <a:lvl1pPr>
              <a:defRPr/>
            </a:lvl1pPr>
          </a:lstStyle>
          <a:p>
            <a:pPr>
              <a:defRPr/>
            </a:pPr>
            <a:fld id="{DE154EB0-5C49-4EAB-9A6E-85DF1AA06DE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9858260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6D8E36DB-379E-4ECA-AFEB-9FB20F68B9A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360366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24A7F0F3-71B9-4199-B8CB-E9E35C23936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001772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BC4641A0-14A0-4710-8720-EBB33053949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423022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93BB9FE0-89FE-472B-B7E7-693575B7EFD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901912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F82E2B47-372B-4794-8F75-3CEA3EB98C8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510407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461E47BF-958D-4C78-8CE1-3C42D3E01F1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869182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919163"/>
          </a:xfrm>
        </p:spPr>
        <p:txBody>
          <a:bodyPr>
            <a:normAutofit/>
          </a:bodyPr>
          <a:lstStyle>
            <a:lvl1pPr>
              <a:defRPr sz="28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80353E-833F-4C1A-BA69-D60B70CA45A6}" type="datetimeFigureOut">
              <a:rPr lang="en-US" smtClean="0"/>
              <a:pPr/>
              <a:t>6/12/2015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E540ED-8DB0-46E5-86FD-498B7B24413F}" type="slidenum">
              <a:rPr lang="en-US" smtClean="0"/>
              <a:pPr/>
              <a:t>‹#›</a:t>
            </a:fld>
            <a:endParaRPr lang="en-US" dirty="0"/>
          </a:p>
        </p:txBody>
      </p:sp>
      <p:grpSp>
        <p:nvGrpSpPr>
          <p:cNvPr id="6" name="Group 5"/>
          <p:cNvGrpSpPr/>
          <p:nvPr/>
        </p:nvGrpSpPr>
        <p:grpSpPr>
          <a:xfrm>
            <a:off x="-30480" y="-25400"/>
            <a:ext cx="9174480" cy="203200"/>
            <a:chOff x="0" y="4019550"/>
            <a:chExt cx="9174480" cy="152400"/>
          </a:xfrm>
          <a:effectLst>
            <a:outerShdw blurRad="50800" dist="25400" dir="5400000" algn="t" rotWithShape="0">
              <a:prstClr val="black">
                <a:alpha val="40000"/>
              </a:prstClr>
            </a:outerShdw>
          </a:effectLst>
        </p:grpSpPr>
        <p:sp>
          <p:nvSpPr>
            <p:cNvPr id="7" name="Rectangle 6"/>
            <p:cNvSpPr/>
            <p:nvPr userDrawn="1"/>
          </p:nvSpPr>
          <p:spPr>
            <a:xfrm>
              <a:off x="0" y="401955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3810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85800" y="4019550"/>
              <a:ext cx="914400"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600200" y="4019550"/>
              <a:ext cx="3810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981200" y="4019550"/>
              <a:ext cx="32004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286000" y="4019550"/>
              <a:ext cx="73152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971800" y="4019550"/>
              <a:ext cx="32004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32766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3581400" y="4019550"/>
              <a:ext cx="9144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4495800" y="401955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4876800" y="4019550"/>
              <a:ext cx="3810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5257800" y="4019550"/>
              <a:ext cx="32004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562600" y="4019550"/>
              <a:ext cx="914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6477000" y="4019550"/>
              <a:ext cx="32004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6791960" y="4019550"/>
              <a:ext cx="73152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7528560" y="4019550"/>
              <a:ext cx="274320"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77978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8117840" y="4019550"/>
              <a:ext cx="9144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8991600" y="4019550"/>
              <a:ext cx="18288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99C35E3D-2E17-4A68-A6D3-43F70AB4967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4904049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93014697-E5D9-4665-AFD5-155FB360AA8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949025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45495789-0503-4C1B-A508-91479F769A8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114904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8913"/>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8913"/>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5C48C19E-3FA8-4660-8915-28A8284BA2B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562729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7"/>
          <p:cNvSpPr>
            <a:spLocks noGrp="1" noChangeArrowheads="1"/>
          </p:cNvSpPr>
          <p:nvPr>
            <p:ph type="sldNum" sz="quarter" idx="10"/>
          </p:nvPr>
        </p:nvSpPr>
        <p:spPr>
          <a:ln/>
        </p:spPr>
        <p:txBody>
          <a:bodyPr/>
          <a:lstStyle>
            <a:lvl1pPr>
              <a:defRPr/>
            </a:lvl1pPr>
          </a:lstStyle>
          <a:p>
            <a:pPr>
              <a:defRPr/>
            </a:pPr>
            <a:fld id="{6EA8E8E4-72E0-47A6-BA02-B8CC9385F0F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3271037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7"/>
          <p:cNvSpPr>
            <a:spLocks noGrp="1" noChangeArrowheads="1"/>
          </p:cNvSpPr>
          <p:nvPr>
            <p:ph type="sldNum" sz="quarter" idx="10"/>
          </p:nvPr>
        </p:nvSpPr>
        <p:spPr>
          <a:ln/>
        </p:spPr>
        <p:txBody>
          <a:bodyPr/>
          <a:lstStyle>
            <a:lvl1pPr>
              <a:defRPr/>
            </a:lvl1pPr>
          </a:lstStyle>
          <a:p>
            <a:pPr>
              <a:defRPr/>
            </a:pPr>
            <a:fld id="{8CD50C44-0DDA-45D9-B77C-6D712C85764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1812389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31435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46652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35490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6679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White Head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919163"/>
          </a:xfrm>
        </p:spPr>
        <p:txBody>
          <a:bodyPr>
            <a:normAutofit/>
          </a:bodyPr>
          <a:lstStyle>
            <a:lvl1pPr>
              <a:defRPr sz="3200">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80353E-833F-4C1A-BA69-D60B70CA45A6}" type="datetimeFigureOut">
              <a:rPr lang="en-US" smtClean="0"/>
              <a:pPr/>
              <a:t>6/12/2015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E540ED-8DB0-46E5-86FD-498B7B24413F}" type="slidenum">
              <a:rPr lang="en-US" smtClean="0"/>
              <a:pPr/>
              <a:t>‹#›</a:t>
            </a:fld>
            <a:endParaRPr lang="en-US" dirty="0"/>
          </a:p>
        </p:txBody>
      </p:sp>
      <p:grpSp>
        <p:nvGrpSpPr>
          <p:cNvPr id="6" name="Group 5"/>
          <p:cNvGrpSpPr/>
          <p:nvPr/>
        </p:nvGrpSpPr>
        <p:grpSpPr>
          <a:xfrm>
            <a:off x="-30480" y="-25400"/>
            <a:ext cx="9174480" cy="203200"/>
            <a:chOff x="0" y="4019550"/>
            <a:chExt cx="9174480" cy="152400"/>
          </a:xfrm>
          <a:effectLst>
            <a:outerShdw blurRad="50800" dist="25400" dir="5400000" algn="t" rotWithShape="0">
              <a:prstClr val="black">
                <a:alpha val="40000"/>
              </a:prstClr>
            </a:outerShdw>
          </a:effectLst>
        </p:grpSpPr>
        <p:sp>
          <p:nvSpPr>
            <p:cNvPr id="7" name="Rectangle 6"/>
            <p:cNvSpPr/>
            <p:nvPr userDrawn="1"/>
          </p:nvSpPr>
          <p:spPr>
            <a:xfrm>
              <a:off x="0" y="401955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3810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85800" y="4019550"/>
              <a:ext cx="914400"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600200" y="4019550"/>
              <a:ext cx="3810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981200" y="4019550"/>
              <a:ext cx="32004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286000" y="4019550"/>
              <a:ext cx="73152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971800" y="4019550"/>
              <a:ext cx="32004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32766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3581400" y="4019550"/>
              <a:ext cx="9144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4495800" y="401955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4876800" y="4019550"/>
              <a:ext cx="3810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5257800" y="4019550"/>
              <a:ext cx="32004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562600" y="4019550"/>
              <a:ext cx="914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6477000" y="4019550"/>
              <a:ext cx="32004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6791960" y="4019550"/>
              <a:ext cx="73152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7528560" y="4019550"/>
              <a:ext cx="274320"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7797800" y="4019550"/>
              <a:ext cx="32004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8117840" y="4019550"/>
              <a:ext cx="9144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8991600" y="4019550"/>
              <a:ext cx="18288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21167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1478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06533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29596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83890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07956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04412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1300" y="323850"/>
            <a:ext cx="85439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57175" y="1689100"/>
            <a:ext cx="8609013" cy="4241800"/>
          </a:xfrm>
        </p:spPr>
        <p:txBody>
          <a:bodyPr/>
          <a:lstStyle/>
          <a:p>
            <a:pPr lvl="0"/>
            <a:endParaRPr lang="en-US" noProof="0" dirty="0" smtClean="0"/>
          </a:p>
        </p:txBody>
      </p:sp>
    </p:spTree>
    <p:extLst>
      <p:ext uri="{BB962C8B-B14F-4D97-AF65-F5344CB8AC3E}">
        <p14:creationId xmlns:p14="http://schemas.microsoft.com/office/powerpoint/2010/main" val="1395523508"/>
      </p:ext>
    </p:extLst>
  </p:cSld>
  <p:clrMapOvr>
    <a:masterClrMapping/>
  </p:clrMapOvr>
  <p:transition spd="slow"/>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43380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A09F1-47B3-4371-8D3E-DA0B628FFED5}" type="datetimeFigureOut">
              <a:rPr lang="en-US" smtClean="0">
                <a:solidFill>
                  <a:prstClr val="black">
                    <a:tint val="75000"/>
                  </a:prstClr>
                </a:solidFill>
              </a:rPr>
              <a:pPr/>
              <a:t>6/12/2015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1F6FCD-8DA6-4518-A4B6-DB8568EA61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054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11.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9191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0353E-833F-4C1A-BA69-D60B70CA45A6}" type="datetimeFigureOut">
              <a:rPr lang="en-US" smtClean="0"/>
              <a:pPr/>
              <a:t>6/12/2015</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540ED-8DB0-46E5-86FD-498B7B24413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600" kern="1200">
          <a:solidFill>
            <a:schemeClr val="accent1"/>
          </a:solidFill>
          <a:latin typeface="Franklin Gothic Demi Con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solidFill>
          <a:latin typeface="Franklin Gothic Medium"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2"/>
          </a:solidFill>
          <a:latin typeface="Franklin Gothic Medium"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2"/>
          </a:solidFill>
          <a:latin typeface="Franklin Gothic Medium"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2"/>
          </a:solidFill>
          <a:latin typeface="Franklin Gothic Medium"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Franklin Gothic Medium"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134"/>
            </a:gs>
            <a:gs pos="100000">
              <a:srgbClr val="4C436D"/>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889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31" name="Rectangle 7"/>
          <p:cNvSpPr>
            <a:spLocks noGrp="1" noChangeArrowheads="1"/>
          </p:cNvSpPr>
          <p:nvPr>
            <p:ph type="sldNum" sz="quarter" idx="4"/>
          </p:nvPr>
        </p:nvSpPr>
        <p:spPr bwMode="auto">
          <a:xfrm>
            <a:off x="6934200" y="571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DD6C730-5DAA-4EE4-B165-9907F536AFB3}"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2670334018"/>
      </p:ext>
    </p:extLst>
  </p:cSld>
  <p:clrMap bg1="dk2" tx1="lt1" bg2="dk1"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pitchFamily="34" charset="0"/>
          <a:cs typeface="Arial" pitchFamily="34" charset="0"/>
        </a:defRPr>
      </a:lvl2pPr>
      <a:lvl3pPr algn="ctr" rtl="0" eaLnBrk="0" fontAlgn="base" hangingPunct="0">
        <a:spcBef>
          <a:spcPct val="0"/>
        </a:spcBef>
        <a:spcAft>
          <a:spcPct val="0"/>
        </a:spcAft>
        <a:defRPr sz="3600">
          <a:solidFill>
            <a:schemeClr val="tx2"/>
          </a:solidFill>
          <a:latin typeface="Arial" pitchFamily="34" charset="0"/>
          <a:cs typeface="Arial" pitchFamily="34" charset="0"/>
        </a:defRPr>
      </a:lvl3pPr>
      <a:lvl4pPr algn="ctr" rtl="0" eaLnBrk="0" fontAlgn="base" hangingPunct="0">
        <a:spcBef>
          <a:spcPct val="0"/>
        </a:spcBef>
        <a:spcAft>
          <a:spcPct val="0"/>
        </a:spcAft>
        <a:defRPr sz="3600">
          <a:solidFill>
            <a:schemeClr val="tx2"/>
          </a:solidFill>
          <a:latin typeface="Arial" pitchFamily="34" charset="0"/>
          <a:cs typeface="Arial" pitchFamily="34" charset="0"/>
        </a:defRPr>
      </a:lvl4pPr>
      <a:lvl5pPr algn="ctr" rtl="0" eaLnBrk="0" fontAlgn="base" hangingPunct="0">
        <a:spcBef>
          <a:spcPct val="0"/>
        </a:spcBef>
        <a:spcAft>
          <a:spcPct val="0"/>
        </a:spcAft>
        <a:defRPr sz="3600">
          <a:solidFill>
            <a:schemeClr val="tx2"/>
          </a:solidFill>
          <a:latin typeface="Arial" pitchFamily="34" charset="0"/>
          <a:cs typeface="Arial" pitchFamily="34" charset="0"/>
        </a:defRPr>
      </a:lvl5pPr>
      <a:lvl6pPr marL="457200" algn="ctr" rtl="0" fontAlgn="base">
        <a:spcBef>
          <a:spcPct val="0"/>
        </a:spcBef>
        <a:spcAft>
          <a:spcPct val="0"/>
        </a:spcAft>
        <a:defRPr sz="3600">
          <a:solidFill>
            <a:schemeClr val="tx2"/>
          </a:solidFill>
          <a:latin typeface="Arial" pitchFamily="34" charset="0"/>
          <a:cs typeface="Arial" pitchFamily="34" charset="0"/>
        </a:defRPr>
      </a:lvl6pPr>
      <a:lvl7pPr marL="914400" algn="ctr" rtl="0" fontAlgn="base">
        <a:spcBef>
          <a:spcPct val="0"/>
        </a:spcBef>
        <a:spcAft>
          <a:spcPct val="0"/>
        </a:spcAft>
        <a:defRPr sz="3600">
          <a:solidFill>
            <a:schemeClr val="tx2"/>
          </a:solidFill>
          <a:latin typeface="Arial" pitchFamily="34" charset="0"/>
          <a:cs typeface="Arial" pitchFamily="34" charset="0"/>
        </a:defRPr>
      </a:lvl7pPr>
      <a:lvl8pPr marL="1371600" algn="ctr" rtl="0" fontAlgn="base">
        <a:spcBef>
          <a:spcPct val="0"/>
        </a:spcBef>
        <a:spcAft>
          <a:spcPct val="0"/>
        </a:spcAft>
        <a:defRPr sz="3600">
          <a:solidFill>
            <a:schemeClr val="tx2"/>
          </a:solidFill>
          <a:latin typeface="Arial" pitchFamily="34" charset="0"/>
          <a:cs typeface="Arial" pitchFamily="34" charset="0"/>
        </a:defRPr>
      </a:lvl8pPr>
      <a:lvl9pPr marL="1828800" algn="ctr" rtl="0" fontAlgn="base">
        <a:spcBef>
          <a:spcPct val="0"/>
        </a:spcBef>
        <a:spcAft>
          <a:spcPct val="0"/>
        </a:spcAft>
        <a:defRPr sz="3600">
          <a:solidFill>
            <a:schemeClr val="tx2"/>
          </a:solidFill>
          <a:latin typeface="Arial" pitchFamily="34" charset="0"/>
          <a:cs typeface="Arial" pitchFamily="34" charset="0"/>
        </a:defRPr>
      </a:lvl9pPr>
    </p:titleStyle>
    <p:bodyStyle>
      <a:lvl1pPr marL="228600" indent="-228600" algn="l" rtl="0" eaLnBrk="0" fontAlgn="base" hangingPunct="0">
        <a:spcBef>
          <a:spcPct val="20000"/>
        </a:spcBef>
        <a:spcAft>
          <a:spcPct val="0"/>
        </a:spcAft>
        <a:buClr>
          <a:schemeClr val="tx2"/>
        </a:buClr>
        <a:buChar char="•"/>
        <a:defRPr sz="2800">
          <a:solidFill>
            <a:schemeClr val="tx1"/>
          </a:solidFill>
          <a:latin typeface="+mn-lt"/>
          <a:ea typeface="+mn-ea"/>
          <a:cs typeface="+mn-cs"/>
        </a:defRPr>
      </a:lvl1pPr>
      <a:lvl2pPr marL="628650" indent="-285750" algn="l" rtl="0" eaLnBrk="0" fontAlgn="base" hangingPunct="0">
        <a:spcBef>
          <a:spcPct val="20000"/>
        </a:spcBef>
        <a:spcAft>
          <a:spcPct val="0"/>
        </a:spcAft>
        <a:buClr>
          <a:schemeClr val="tx2"/>
        </a:buClr>
        <a:buFont typeface="Arial" pitchFamily="34" charset="0"/>
        <a:buChar char="–"/>
        <a:defRPr sz="2600">
          <a:solidFill>
            <a:schemeClr val="tx1"/>
          </a:solidFill>
          <a:latin typeface="+mn-lt"/>
          <a:cs typeface="+mn-cs"/>
        </a:defRPr>
      </a:lvl2pPr>
      <a:lvl3pPr marL="971550" indent="-228600" algn="l" rtl="0" eaLnBrk="0" fontAlgn="base" hangingPunct="0">
        <a:spcBef>
          <a:spcPct val="20000"/>
        </a:spcBef>
        <a:spcAft>
          <a:spcPct val="0"/>
        </a:spcAft>
        <a:buClr>
          <a:schemeClr val="tx2"/>
        </a:buClr>
        <a:buFont typeface="Wingdings" pitchFamily="2" charset="2"/>
        <a:buChar char="w"/>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invGray">
      <p:bgPr>
        <a:solidFill>
          <a:srgbClr val="000066"/>
        </a:solidFill>
        <a:effectLst/>
      </p:bgPr>
    </p:bg>
    <p:spTree>
      <p:nvGrpSpPr>
        <p:cNvPr id="1" name=""/>
        <p:cNvGrpSpPr/>
        <p:nvPr/>
      </p:nvGrpSpPr>
      <p:grpSpPr>
        <a:xfrm>
          <a:off x="0" y="0"/>
          <a:ext cx="0" cy="0"/>
          <a:chOff x="0" y="0"/>
          <a:chExt cx="0" cy="0"/>
        </a:xfrm>
      </p:grpSpPr>
      <p:sp>
        <p:nvSpPr>
          <p:cNvPr id="2856962" name="Line 2"/>
          <p:cNvSpPr>
            <a:spLocks noChangeShapeType="1"/>
          </p:cNvSpPr>
          <p:nvPr/>
        </p:nvSpPr>
        <p:spPr bwMode="auto">
          <a:xfrm>
            <a:off x="0" y="1235075"/>
            <a:ext cx="9144000" cy="0"/>
          </a:xfrm>
          <a:prstGeom prst="line">
            <a:avLst/>
          </a:prstGeom>
          <a:noFill/>
          <a:ln w="12700">
            <a:solidFill>
              <a:schemeClr val="tx1"/>
            </a:solidFill>
            <a:round/>
            <a:headEnd/>
            <a:tailEnd/>
          </a:ln>
          <a:effectLst/>
        </p:spPr>
        <p:txBody>
          <a:bodyPr wrap="none" anchor="ctr"/>
          <a:lstStyle/>
          <a:p>
            <a:pPr fontAlgn="base">
              <a:spcBef>
                <a:spcPct val="0"/>
              </a:spcBef>
              <a:spcAft>
                <a:spcPct val="0"/>
              </a:spcAft>
            </a:pPr>
            <a:endParaRPr lang="en-US" b="1">
              <a:solidFill>
                <a:srgbClr val="FFFFFF"/>
              </a:solidFill>
            </a:endParaRPr>
          </a:p>
        </p:txBody>
      </p:sp>
      <p:sp>
        <p:nvSpPr>
          <p:cNvPr id="2856963" name="Rectangle 3"/>
          <p:cNvSpPr>
            <a:spLocks noGrp="1" noChangeArrowheads="1"/>
          </p:cNvSpPr>
          <p:nvPr>
            <p:ph type="title"/>
          </p:nvPr>
        </p:nvSpPr>
        <p:spPr bwMode="auto">
          <a:xfrm>
            <a:off x="457200" y="57150"/>
            <a:ext cx="8229600" cy="1143000"/>
          </a:xfrm>
          <a:prstGeom prst="rect">
            <a:avLst/>
          </a:prstGeom>
          <a:noFill/>
          <a:ln w="9525">
            <a:noFill/>
            <a:miter lim="800000"/>
            <a:headEnd/>
            <a:tailEnd/>
          </a:ln>
          <a:effectLst/>
        </p:spPr>
        <p:txBody>
          <a:bodyPr vert="horz" wrap="square" lIns="0" tIns="0" rIns="0" bIns="54864" numCol="1" anchor="b" anchorCtr="0" compatLnSpc="1">
            <a:prstTxWarp prst="textNoShape">
              <a:avLst/>
            </a:prstTxWarp>
          </a:bodyPr>
          <a:lstStyle/>
          <a:p>
            <a:pPr lvl="0"/>
            <a:r>
              <a:rPr lang="en-US" smtClean="0"/>
              <a:t>Click to edit Master title style</a:t>
            </a:r>
          </a:p>
        </p:txBody>
      </p:sp>
      <p:sp>
        <p:nvSpPr>
          <p:cNvPr id="2856964" name="Rectangle 4"/>
          <p:cNvSpPr>
            <a:spLocks noGrp="1" noChangeArrowheads="1"/>
          </p:cNvSpPr>
          <p:nvPr>
            <p:ph type="body" idx="1"/>
          </p:nvPr>
        </p:nvSpPr>
        <p:spPr bwMode="auto">
          <a:xfrm>
            <a:off x="457200" y="1620838"/>
            <a:ext cx="8229600" cy="4475162"/>
          </a:xfrm>
          <a:prstGeom prst="rect">
            <a:avLst/>
          </a:prstGeom>
          <a:noFill/>
          <a:ln w="9525">
            <a:noFill/>
            <a:miter lim="800000"/>
            <a:headEnd/>
            <a:tailEnd/>
          </a:ln>
          <a:effectLst/>
        </p:spPr>
        <p:txBody>
          <a:bodyPr vert="horz" wrap="square" lIns="0" tIns="0" rIns="109728" bIns="0" numCol="1" anchor="t" anchorCtr="0" compatLnSpc="1">
            <a:prstTxWarp prst="textNoShape">
              <a:avLst/>
            </a:prstTxWarp>
          </a:bodyPr>
          <a:lstStyle/>
          <a:p>
            <a:pPr lvl="0"/>
            <a:r>
              <a:rPr lang="en-US" smtClean="0"/>
              <a:t>Click to edit Master text styles and then see how they go to the next line</a:t>
            </a:r>
          </a:p>
          <a:p>
            <a:pPr lvl="1"/>
            <a:r>
              <a:rPr lang="en-US" smtClean="0"/>
              <a:t>Second level</a:t>
            </a:r>
          </a:p>
          <a:p>
            <a:pPr lvl="2"/>
            <a:r>
              <a:rPr lang="en-US" smtClean="0"/>
              <a:t>Third level</a:t>
            </a:r>
          </a:p>
          <a:p>
            <a:pPr lvl="3"/>
            <a:r>
              <a:rPr lang="en-US" smtClean="0"/>
              <a:t>Fourth level</a:t>
            </a:r>
          </a:p>
        </p:txBody>
      </p:sp>
      <p:sp>
        <p:nvSpPr>
          <p:cNvPr id="2856965" name="Rectangle 5"/>
          <p:cNvSpPr>
            <a:spLocks noGrp="1" noChangeArrowheads="1"/>
          </p:cNvSpPr>
          <p:nvPr>
            <p:ph type="sldNum" sz="quarter" idx="4"/>
          </p:nvPr>
        </p:nvSpPr>
        <p:spPr bwMode="black">
          <a:xfrm>
            <a:off x="8286750" y="6470650"/>
            <a:ext cx="654050" cy="2603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lnSpc>
                <a:spcPct val="95000"/>
              </a:lnSpc>
              <a:defRPr sz="2000">
                <a:solidFill>
                  <a:srgbClr val="DDDDDD"/>
                </a:solidFill>
                <a:cs typeface="Arial" charset="0"/>
              </a:defRPr>
            </a:lvl1pPr>
          </a:lstStyle>
          <a:p>
            <a:pPr fontAlgn="base">
              <a:spcBef>
                <a:spcPct val="0"/>
              </a:spcBef>
              <a:spcAft>
                <a:spcPct val="0"/>
              </a:spcAft>
            </a:pPr>
            <a:r>
              <a:rPr lang="en-US" b="1"/>
              <a:t> </a:t>
            </a:r>
            <a:fld id="{30CD1C9A-9CBF-4C63-8832-F92390E8690D}" type="slidenum">
              <a:rPr lang="en-US" b="1"/>
              <a:pPr fontAlgn="base">
                <a:spcBef>
                  <a:spcPct val="0"/>
                </a:spcBef>
                <a:spcAft>
                  <a:spcPct val="0"/>
                </a:spcAft>
              </a:pPr>
              <a:t>‹#›</a:t>
            </a:fld>
            <a:endParaRPr lang="en-US" b="1"/>
          </a:p>
        </p:txBody>
      </p:sp>
    </p:spTree>
    <p:extLst>
      <p:ext uri="{BB962C8B-B14F-4D97-AF65-F5344CB8AC3E}">
        <p14:creationId xmlns:p14="http://schemas.microsoft.com/office/powerpoint/2010/main" val="3006264304"/>
      </p:ext>
    </p:extLst>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rtl="0" fontAlgn="base">
        <a:lnSpc>
          <a:spcPts val="4100"/>
        </a:lnSpc>
        <a:spcBef>
          <a:spcPct val="0"/>
        </a:spcBef>
        <a:spcAft>
          <a:spcPct val="0"/>
        </a:spcAft>
        <a:defRPr sz="3200" b="1">
          <a:solidFill>
            <a:srgbClr val="FECA00"/>
          </a:solidFill>
          <a:latin typeface="+mj-lt"/>
          <a:ea typeface="+mj-ea"/>
          <a:cs typeface="+mj-cs"/>
        </a:defRPr>
      </a:lvl1pPr>
      <a:lvl2pPr algn="l" rtl="0" fontAlgn="base">
        <a:lnSpc>
          <a:spcPts val="4100"/>
        </a:lnSpc>
        <a:spcBef>
          <a:spcPct val="0"/>
        </a:spcBef>
        <a:spcAft>
          <a:spcPct val="0"/>
        </a:spcAft>
        <a:defRPr sz="3200" b="1">
          <a:solidFill>
            <a:srgbClr val="FECA00"/>
          </a:solidFill>
          <a:latin typeface="Arial" charset="0"/>
        </a:defRPr>
      </a:lvl2pPr>
      <a:lvl3pPr algn="l" rtl="0" fontAlgn="base">
        <a:lnSpc>
          <a:spcPts val="4100"/>
        </a:lnSpc>
        <a:spcBef>
          <a:spcPct val="0"/>
        </a:spcBef>
        <a:spcAft>
          <a:spcPct val="0"/>
        </a:spcAft>
        <a:defRPr sz="3200" b="1">
          <a:solidFill>
            <a:srgbClr val="FECA00"/>
          </a:solidFill>
          <a:latin typeface="Arial" charset="0"/>
        </a:defRPr>
      </a:lvl3pPr>
      <a:lvl4pPr algn="l" rtl="0" fontAlgn="base">
        <a:lnSpc>
          <a:spcPts val="4100"/>
        </a:lnSpc>
        <a:spcBef>
          <a:spcPct val="0"/>
        </a:spcBef>
        <a:spcAft>
          <a:spcPct val="0"/>
        </a:spcAft>
        <a:defRPr sz="3200" b="1">
          <a:solidFill>
            <a:srgbClr val="FECA00"/>
          </a:solidFill>
          <a:latin typeface="Arial" charset="0"/>
        </a:defRPr>
      </a:lvl4pPr>
      <a:lvl5pPr algn="l" rtl="0" fontAlgn="base">
        <a:lnSpc>
          <a:spcPts val="4100"/>
        </a:lnSpc>
        <a:spcBef>
          <a:spcPct val="0"/>
        </a:spcBef>
        <a:spcAft>
          <a:spcPct val="0"/>
        </a:spcAft>
        <a:defRPr sz="3200" b="1">
          <a:solidFill>
            <a:srgbClr val="FECA00"/>
          </a:solidFill>
          <a:latin typeface="Arial" charset="0"/>
        </a:defRPr>
      </a:lvl5pPr>
      <a:lvl6pPr marL="457200" algn="l" rtl="0" fontAlgn="base">
        <a:lnSpc>
          <a:spcPts val="4100"/>
        </a:lnSpc>
        <a:spcBef>
          <a:spcPct val="0"/>
        </a:spcBef>
        <a:spcAft>
          <a:spcPct val="0"/>
        </a:spcAft>
        <a:defRPr sz="3200" b="1">
          <a:solidFill>
            <a:srgbClr val="FECA00"/>
          </a:solidFill>
          <a:latin typeface="Arial" charset="0"/>
        </a:defRPr>
      </a:lvl6pPr>
      <a:lvl7pPr marL="914400" algn="l" rtl="0" fontAlgn="base">
        <a:lnSpc>
          <a:spcPts val="4100"/>
        </a:lnSpc>
        <a:spcBef>
          <a:spcPct val="0"/>
        </a:spcBef>
        <a:spcAft>
          <a:spcPct val="0"/>
        </a:spcAft>
        <a:defRPr sz="3200" b="1">
          <a:solidFill>
            <a:srgbClr val="FECA00"/>
          </a:solidFill>
          <a:latin typeface="Arial" charset="0"/>
        </a:defRPr>
      </a:lvl7pPr>
      <a:lvl8pPr marL="1371600" algn="l" rtl="0" fontAlgn="base">
        <a:lnSpc>
          <a:spcPts val="4100"/>
        </a:lnSpc>
        <a:spcBef>
          <a:spcPct val="0"/>
        </a:spcBef>
        <a:spcAft>
          <a:spcPct val="0"/>
        </a:spcAft>
        <a:defRPr sz="3200" b="1">
          <a:solidFill>
            <a:srgbClr val="FECA00"/>
          </a:solidFill>
          <a:latin typeface="Arial" charset="0"/>
        </a:defRPr>
      </a:lvl8pPr>
      <a:lvl9pPr marL="1828800" algn="l" rtl="0" fontAlgn="base">
        <a:lnSpc>
          <a:spcPts val="4100"/>
        </a:lnSpc>
        <a:spcBef>
          <a:spcPct val="0"/>
        </a:spcBef>
        <a:spcAft>
          <a:spcPct val="0"/>
        </a:spcAft>
        <a:defRPr sz="3200" b="1">
          <a:solidFill>
            <a:srgbClr val="FECA00"/>
          </a:solidFill>
          <a:latin typeface="Arial" charset="0"/>
        </a:defRPr>
      </a:lvl9pPr>
    </p:titleStyle>
    <p:bodyStyle>
      <a:lvl1pPr marL="350838" indent="-228600" algn="l" rtl="0" fontAlgn="base">
        <a:lnSpc>
          <a:spcPct val="95000"/>
        </a:lnSpc>
        <a:spcBef>
          <a:spcPct val="20000"/>
        </a:spcBef>
        <a:spcAft>
          <a:spcPct val="20000"/>
        </a:spcAft>
        <a:buClr>
          <a:schemeClr val="tx2"/>
        </a:buClr>
        <a:buChar char="•"/>
        <a:defRPr sz="2800">
          <a:solidFill>
            <a:schemeClr val="tx1"/>
          </a:solidFill>
          <a:latin typeface="+mn-lt"/>
          <a:ea typeface="+mn-ea"/>
          <a:cs typeface="+mn-cs"/>
        </a:defRPr>
      </a:lvl1pPr>
      <a:lvl2pPr marL="690563" indent="-225425" algn="l" rtl="0" fontAlgn="base">
        <a:lnSpc>
          <a:spcPct val="95000"/>
        </a:lnSpc>
        <a:spcBef>
          <a:spcPct val="20000"/>
        </a:spcBef>
        <a:spcAft>
          <a:spcPct val="20000"/>
        </a:spcAft>
        <a:buClr>
          <a:schemeClr val="tx2"/>
        </a:buClr>
        <a:buChar char="•"/>
        <a:defRPr sz="2400">
          <a:solidFill>
            <a:schemeClr val="tx1"/>
          </a:solidFill>
          <a:latin typeface="+mn-lt"/>
        </a:defRPr>
      </a:lvl2pPr>
      <a:lvl3pPr marL="1025525" indent="-220663" algn="l" rtl="0" fontAlgn="base">
        <a:lnSpc>
          <a:spcPct val="95000"/>
        </a:lnSpc>
        <a:spcBef>
          <a:spcPct val="20000"/>
        </a:spcBef>
        <a:spcAft>
          <a:spcPct val="20000"/>
        </a:spcAft>
        <a:buClr>
          <a:schemeClr val="tx2"/>
        </a:buClr>
        <a:buChar char="•"/>
        <a:defRPr sz="2000">
          <a:solidFill>
            <a:schemeClr val="tx1"/>
          </a:solidFill>
          <a:latin typeface="+mn-lt"/>
        </a:defRPr>
      </a:lvl3pPr>
      <a:lvl4pPr marL="1362075" indent="-222250" algn="l" rtl="0" fontAlgn="base">
        <a:lnSpc>
          <a:spcPct val="95000"/>
        </a:lnSpc>
        <a:spcBef>
          <a:spcPct val="20000"/>
        </a:spcBef>
        <a:spcAft>
          <a:spcPct val="20000"/>
        </a:spcAft>
        <a:buClr>
          <a:schemeClr val="tx2"/>
        </a:buClr>
        <a:buChar char="•"/>
        <a:defRPr>
          <a:solidFill>
            <a:schemeClr val="tx1"/>
          </a:solidFill>
          <a:latin typeface="+mn-lt"/>
        </a:defRPr>
      </a:lvl4pPr>
      <a:lvl5pPr marL="1709738" indent="-222250" algn="l" rtl="0" fontAlgn="base">
        <a:lnSpc>
          <a:spcPct val="95000"/>
        </a:lnSpc>
        <a:spcBef>
          <a:spcPct val="20000"/>
        </a:spcBef>
        <a:spcAft>
          <a:spcPct val="20000"/>
        </a:spcAft>
        <a:buClr>
          <a:schemeClr val="tx2"/>
        </a:buClr>
        <a:buChar char="•"/>
        <a:defRPr>
          <a:solidFill>
            <a:schemeClr val="tx1"/>
          </a:solidFill>
          <a:latin typeface="+mn-lt"/>
        </a:defRPr>
      </a:lvl5pPr>
      <a:lvl6pPr marL="2166938" indent="-222250" algn="l" rtl="0" fontAlgn="base">
        <a:lnSpc>
          <a:spcPct val="95000"/>
        </a:lnSpc>
        <a:spcBef>
          <a:spcPct val="20000"/>
        </a:spcBef>
        <a:spcAft>
          <a:spcPct val="20000"/>
        </a:spcAft>
        <a:buClr>
          <a:schemeClr val="tx2"/>
        </a:buClr>
        <a:buChar char="•"/>
        <a:defRPr>
          <a:solidFill>
            <a:schemeClr val="tx1"/>
          </a:solidFill>
          <a:latin typeface="+mn-lt"/>
        </a:defRPr>
      </a:lvl6pPr>
      <a:lvl7pPr marL="2624138" indent="-222250" algn="l" rtl="0" fontAlgn="base">
        <a:lnSpc>
          <a:spcPct val="95000"/>
        </a:lnSpc>
        <a:spcBef>
          <a:spcPct val="20000"/>
        </a:spcBef>
        <a:spcAft>
          <a:spcPct val="20000"/>
        </a:spcAft>
        <a:buClr>
          <a:schemeClr val="tx2"/>
        </a:buClr>
        <a:buChar char="•"/>
        <a:defRPr>
          <a:solidFill>
            <a:schemeClr val="tx1"/>
          </a:solidFill>
          <a:latin typeface="+mn-lt"/>
        </a:defRPr>
      </a:lvl7pPr>
      <a:lvl8pPr marL="3081338" indent="-222250" algn="l" rtl="0" fontAlgn="base">
        <a:lnSpc>
          <a:spcPct val="95000"/>
        </a:lnSpc>
        <a:spcBef>
          <a:spcPct val="20000"/>
        </a:spcBef>
        <a:spcAft>
          <a:spcPct val="20000"/>
        </a:spcAft>
        <a:buClr>
          <a:schemeClr val="tx2"/>
        </a:buClr>
        <a:buChar char="•"/>
        <a:defRPr>
          <a:solidFill>
            <a:schemeClr val="tx1"/>
          </a:solidFill>
          <a:latin typeface="+mn-lt"/>
        </a:defRPr>
      </a:lvl8pPr>
      <a:lvl9pPr marL="3538538" indent="-222250" algn="l" rtl="0" fontAlgn="base">
        <a:lnSpc>
          <a:spcPct val="95000"/>
        </a:lnSpc>
        <a:spcBef>
          <a:spcPct val="20000"/>
        </a:spcBef>
        <a:spcAft>
          <a:spcPct val="20000"/>
        </a:spcAft>
        <a:buClr>
          <a:schemeClr val="tx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134"/>
            </a:gs>
            <a:gs pos="100000">
              <a:srgbClr val="4C436D"/>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889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31" name="Rectangle 7"/>
          <p:cNvSpPr>
            <a:spLocks noGrp="1" noChangeArrowheads="1"/>
          </p:cNvSpPr>
          <p:nvPr>
            <p:ph type="sldNum" sz="quarter" idx="4"/>
          </p:nvPr>
        </p:nvSpPr>
        <p:spPr bwMode="auto">
          <a:xfrm>
            <a:off x="6934200" y="571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DD6C730-5DAA-4EE4-B165-9907F536AFB3}" type="slidenum">
              <a:rPr lang="en-US" altLang="en-US">
                <a:solidFill>
                  <a:srgbClr val="FFFFFF"/>
                </a:solidFill>
              </a:rPr>
              <a:pPr fontAlgn="base">
                <a:spcBef>
                  <a:spcPct val="0"/>
                </a:spcBef>
                <a:spcAft>
                  <a:spcPct val="0"/>
                </a:spcAft>
                <a:defRPr/>
              </a:pPr>
              <a:t>‹#›</a:t>
            </a:fld>
            <a:endParaRPr lang="en-US" altLang="en-US" dirty="0">
              <a:solidFill>
                <a:srgbClr val="FFFFFF"/>
              </a:solidFill>
            </a:endParaRPr>
          </a:p>
        </p:txBody>
      </p:sp>
    </p:spTree>
    <p:extLst>
      <p:ext uri="{BB962C8B-B14F-4D97-AF65-F5344CB8AC3E}">
        <p14:creationId xmlns:p14="http://schemas.microsoft.com/office/powerpoint/2010/main" val="768489968"/>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pitchFamily="34" charset="0"/>
          <a:cs typeface="Arial" pitchFamily="34" charset="0"/>
        </a:defRPr>
      </a:lvl2pPr>
      <a:lvl3pPr algn="ctr" rtl="0" eaLnBrk="0" fontAlgn="base" hangingPunct="0">
        <a:spcBef>
          <a:spcPct val="0"/>
        </a:spcBef>
        <a:spcAft>
          <a:spcPct val="0"/>
        </a:spcAft>
        <a:defRPr sz="3600">
          <a:solidFill>
            <a:schemeClr val="tx2"/>
          </a:solidFill>
          <a:latin typeface="Arial" pitchFamily="34" charset="0"/>
          <a:cs typeface="Arial" pitchFamily="34" charset="0"/>
        </a:defRPr>
      </a:lvl3pPr>
      <a:lvl4pPr algn="ctr" rtl="0" eaLnBrk="0" fontAlgn="base" hangingPunct="0">
        <a:spcBef>
          <a:spcPct val="0"/>
        </a:spcBef>
        <a:spcAft>
          <a:spcPct val="0"/>
        </a:spcAft>
        <a:defRPr sz="3600">
          <a:solidFill>
            <a:schemeClr val="tx2"/>
          </a:solidFill>
          <a:latin typeface="Arial" pitchFamily="34" charset="0"/>
          <a:cs typeface="Arial" pitchFamily="34" charset="0"/>
        </a:defRPr>
      </a:lvl4pPr>
      <a:lvl5pPr algn="ctr" rtl="0" eaLnBrk="0" fontAlgn="base" hangingPunct="0">
        <a:spcBef>
          <a:spcPct val="0"/>
        </a:spcBef>
        <a:spcAft>
          <a:spcPct val="0"/>
        </a:spcAft>
        <a:defRPr sz="3600">
          <a:solidFill>
            <a:schemeClr val="tx2"/>
          </a:solidFill>
          <a:latin typeface="Arial" pitchFamily="34" charset="0"/>
          <a:cs typeface="Arial" pitchFamily="34" charset="0"/>
        </a:defRPr>
      </a:lvl5pPr>
      <a:lvl6pPr marL="457200" algn="ctr" rtl="0" fontAlgn="base">
        <a:spcBef>
          <a:spcPct val="0"/>
        </a:spcBef>
        <a:spcAft>
          <a:spcPct val="0"/>
        </a:spcAft>
        <a:defRPr sz="3600">
          <a:solidFill>
            <a:schemeClr val="tx2"/>
          </a:solidFill>
          <a:latin typeface="Arial" pitchFamily="34" charset="0"/>
          <a:cs typeface="Arial" pitchFamily="34" charset="0"/>
        </a:defRPr>
      </a:lvl6pPr>
      <a:lvl7pPr marL="914400" algn="ctr" rtl="0" fontAlgn="base">
        <a:spcBef>
          <a:spcPct val="0"/>
        </a:spcBef>
        <a:spcAft>
          <a:spcPct val="0"/>
        </a:spcAft>
        <a:defRPr sz="3600">
          <a:solidFill>
            <a:schemeClr val="tx2"/>
          </a:solidFill>
          <a:latin typeface="Arial" pitchFamily="34" charset="0"/>
          <a:cs typeface="Arial" pitchFamily="34" charset="0"/>
        </a:defRPr>
      </a:lvl7pPr>
      <a:lvl8pPr marL="1371600" algn="ctr" rtl="0" fontAlgn="base">
        <a:spcBef>
          <a:spcPct val="0"/>
        </a:spcBef>
        <a:spcAft>
          <a:spcPct val="0"/>
        </a:spcAft>
        <a:defRPr sz="3600">
          <a:solidFill>
            <a:schemeClr val="tx2"/>
          </a:solidFill>
          <a:latin typeface="Arial" pitchFamily="34" charset="0"/>
          <a:cs typeface="Arial" pitchFamily="34" charset="0"/>
        </a:defRPr>
      </a:lvl8pPr>
      <a:lvl9pPr marL="1828800" algn="ctr" rtl="0" fontAlgn="base">
        <a:spcBef>
          <a:spcPct val="0"/>
        </a:spcBef>
        <a:spcAft>
          <a:spcPct val="0"/>
        </a:spcAft>
        <a:defRPr sz="3600">
          <a:solidFill>
            <a:schemeClr val="tx2"/>
          </a:solidFill>
          <a:latin typeface="Arial" pitchFamily="34" charset="0"/>
          <a:cs typeface="Arial" pitchFamily="34" charset="0"/>
        </a:defRPr>
      </a:lvl9pPr>
    </p:titleStyle>
    <p:bodyStyle>
      <a:lvl1pPr marL="228600" indent="-228600" algn="l" rtl="0" eaLnBrk="0" fontAlgn="base" hangingPunct="0">
        <a:spcBef>
          <a:spcPct val="20000"/>
        </a:spcBef>
        <a:spcAft>
          <a:spcPct val="0"/>
        </a:spcAft>
        <a:buClr>
          <a:schemeClr val="tx2"/>
        </a:buClr>
        <a:buChar char="•"/>
        <a:defRPr sz="2800">
          <a:solidFill>
            <a:schemeClr val="tx1"/>
          </a:solidFill>
          <a:latin typeface="+mn-lt"/>
          <a:ea typeface="+mn-ea"/>
          <a:cs typeface="+mn-cs"/>
        </a:defRPr>
      </a:lvl1pPr>
      <a:lvl2pPr marL="628650" indent="-285750" algn="l" rtl="0" eaLnBrk="0" fontAlgn="base" hangingPunct="0">
        <a:spcBef>
          <a:spcPct val="20000"/>
        </a:spcBef>
        <a:spcAft>
          <a:spcPct val="0"/>
        </a:spcAft>
        <a:buClr>
          <a:schemeClr val="tx2"/>
        </a:buClr>
        <a:buFont typeface="Arial" pitchFamily="34" charset="0"/>
        <a:buChar char="–"/>
        <a:defRPr sz="2600">
          <a:solidFill>
            <a:schemeClr val="tx1"/>
          </a:solidFill>
          <a:latin typeface="+mn-lt"/>
          <a:cs typeface="+mn-cs"/>
        </a:defRPr>
      </a:lvl2pPr>
      <a:lvl3pPr marL="971550" indent="-228600" algn="l" rtl="0" eaLnBrk="0" fontAlgn="base" hangingPunct="0">
        <a:spcBef>
          <a:spcPct val="20000"/>
        </a:spcBef>
        <a:spcAft>
          <a:spcPct val="0"/>
        </a:spcAft>
        <a:buClr>
          <a:schemeClr val="tx2"/>
        </a:buClr>
        <a:buFont typeface="Wingdings" pitchFamily="2" charset="2"/>
        <a:buChar char="w"/>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7FD82A4-3F54-487D-A7B6-705F2B883A3F}" type="datetimeFigureOut">
              <a:rPr lang="en-US" smtClean="0">
                <a:latin typeface="Calibri"/>
              </a:rPr>
              <a:pPr/>
              <a:t>6/12/2015</a:t>
            </a:fld>
            <a:endParaRPr lang="en-US">
              <a:latin typeface="Calibri"/>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latin typeface="Calibri"/>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64A322B-FFF6-4896-9A82-01DC052C341B}" type="slidenum">
              <a:rPr lang="en-US" smtClean="0">
                <a:latin typeface="Calibri"/>
              </a:rPr>
              <a:pPr/>
              <a:t>‹#›</a:t>
            </a:fld>
            <a:endParaRPr lang="en-US">
              <a:latin typeface="Calibri"/>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12072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A09F1-47B3-4371-8D3E-DA0B628FFED5}" type="datetimeFigureOut">
              <a:rPr lang="en-US" smtClean="0">
                <a:solidFill>
                  <a:prstClr val="black">
                    <a:tint val="75000"/>
                  </a:prstClr>
                </a:solidFill>
                <a:cs typeface="Arial" pitchFamily="34" charset="0"/>
              </a:rPr>
              <a:pPr/>
              <a:t>6/12/2015</a:t>
            </a:fld>
            <a:endParaRPr lang="en-US">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F6FCD-8DA6-4518-A4B6-DB8568EA6100}" type="slidenum">
              <a:rPr lang="en-US" smtClean="0">
                <a:solidFill>
                  <a:prstClr val="black">
                    <a:tint val="75000"/>
                  </a:prstClr>
                </a:solidFill>
                <a:cs typeface="Arial" pitchFamily="34" charset="0"/>
              </a:rPr>
              <a:pPr/>
              <a:t>‹#›</a:t>
            </a:fld>
            <a:endParaRPr lang="en-US">
              <a:solidFill>
                <a:prstClr val="black">
                  <a:tint val="75000"/>
                </a:prstClr>
              </a:solidFill>
              <a:cs typeface="Arial" pitchFamily="34" charset="0"/>
            </a:endParaRPr>
          </a:p>
        </p:txBody>
      </p:sp>
    </p:spTree>
    <p:extLst>
      <p:ext uri="{BB962C8B-B14F-4D97-AF65-F5344CB8AC3E}">
        <p14:creationId xmlns:p14="http://schemas.microsoft.com/office/powerpoint/2010/main" val="250201424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134"/>
            </a:gs>
            <a:gs pos="100000">
              <a:srgbClr val="4C436D"/>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889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31" name="Rectangle 7"/>
          <p:cNvSpPr>
            <a:spLocks noGrp="1" noChangeArrowheads="1"/>
          </p:cNvSpPr>
          <p:nvPr>
            <p:ph type="sldNum" sz="quarter" idx="4"/>
          </p:nvPr>
        </p:nvSpPr>
        <p:spPr bwMode="auto">
          <a:xfrm>
            <a:off x="6934200" y="571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DD6C730-5DAA-4EE4-B165-9907F536AFB3}"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1258959911"/>
      </p:ext>
    </p:extLst>
  </p:cSld>
  <p:clrMap bg1="dk2" tx1="lt1" bg2="dk1"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pitchFamily="34" charset="0"/>
          <a:cs typeface="Arial" pitchFamily="34" charset="0"/>
        </a:defRPr>
      </a:lvl2pPr>
      <a:lvl3pPr algn="ctr" rtl="0" eaLnBrk="0" fontAlgn="base" hangingPunct="0">
        <a:spcBef>
          <a:spcPct val="0"/>
        </a:spcBef>
        <a:spcAft>
          <a:spcPct val="0"/>
        </a:spcAft>
        <a:defRPr sz="3600">
          <a:solidFill>
            <a:schemeClr val="tx2"/>
          </a:solidFill>
          <a:latin typeface="Arial" pitchFamily="34" charset="0"/>
          <a:cs typeface="Arial" pitchFamily="34" charset="0"/>
        </a:defRPr>
      </a:lvl3pPr>
      <a:lvl4pPr algn="ctr" rtl="0" eaLnBrk="0" fontAlgn="base" hangingPunct="0">
        <a:spcBef>
          <a:spcPct val="0"/>
        </a:spcBef>
        <a:spcAft>
          <a:spcPct val="0"/>
        </a:spcAft>
        <a:defRPr sz="3600">
          <a:solidFill>
            <a:schemeClr val="tx2"/>
          </a:solidFill>
          <a:latin typeface="Arial" pitchFamily="34" charset="0"/>
          <a:cs typeface="Arial" pitchFamily="34" charset="0"/>
        </a:defRPr>
      </a:lvl4pPr>
      <a:lvl5pPr algn="ctr" rtl="0" eaLnBrk="0" fontAlgn="base" hangingPunct="0">
        <a:spcBef>
          <a:spcPct val="0"/>
        </a:spcBef>
        <a:spcAft>
          <a:spcPct val="0"/>
        </a:spcAft>
        <a:defRPr sz="3600">
          <a:solidFill>
            <a:schemeClr val="tx2"/>
          </a:solidFill>
          <a:latin typeface="Arial" pitchFamily="34" charset="0"/>
          <a:cs typeface="Arial" pitchFamily="34" charset="0"/>
        </a:defRPr>
      </a:lvl5pPr>
      <a:lvl6pPr marL="457200" algn="ctr" rtl="0" fontAlgn="base">
        <a:spcBef>
          <a:spcPct val="0"/>
        </a:spcBef>
        <a:spcAft>
          <a:spcPct val="0"/>
        </a:spcAft>
        <a:defRPr sz="3600">
          <a:solidFill>
            <a:schemeClr val="tx2"/>
          </a:solidFill>
          <a:latin typeface="Arial" pitchFamily="34" charset="0"/>
          <a:cs typeface="Arial" pitchFamily="34" charset="0"/>
        </a:defRPr>
      </a:lvl6pPr>
      <a:lvl7pPr marL="914400" algn="ctr" rtl="0" fontAlgn="base">
        <a:spcBef>
          <a:spcPct val="0"/>
        </a:spcBef>
        <a:spcAft>
          <a:spcPct val="0"/>
        </a:spcAft>
        <a:defRPr sz="3600">
          <a:solidFill>
            <a:schemeClr val="tx2"/>
          </a:solidFill>
          <a:latin typeface="Arial" pitchFamily="34" charset="0"/>
          <a:cs typeface="Arial" pitchFamily="34" charset="0"/>
        </a:defRPr>
      </a:lvl7pPr>
      <a:lvl8pPr marL="1371600" algn="ctr" rtl="0" fontAlgn="base">
        <a:spcBef>
          <a:spcPct val="0"/>
        </a:spcBef>
        <a:spcAft>
          <a:spcPct val="0"/>
        </a:spcAft>
        <a:defRPr sz="3600">
          <a:solidFill>
            <a:schemeClr val="tx2"/>
          </a:solidFill>
          <a:latin typeface="Arial" pitchFamily="34" charset="0"/>
          <a:cs typeface="Arial" pitchFamily="34" charset="0"/>
        </a:defRPr>
      </a:lvl8pPr>
      <a:lvl9pPr marL="1828800" algn="ctr" rtl="0" fontAlgn="base">
        <a:spcBef>
          <a:spcPct val="0"/>
        </a:spcBef>
        <a:spcAft>
          <a:spcPct val="0"/>
        </a:spcAft>
        <a:defRPr sz="3600">
          <a:solidFill>
            <a:schemeClr val="tx2"/>
          </a:solidFill>
          <a:latin typeface="Arial" pitchFamily="34" charset="0"/>
          <a:cs typeface="Arial" pitchFamily="34" charset="0"/>
        </a:defRPr>
      </a:lvl9pPr>
    </p:titleStyle>
    <p:bodyStyle>
      <a:lvl1pPr marL="228600" indent="-228600" algn="l" rtl="0" eaLnBrk="0" fontAlgn="base" hangingPunct="0">
        <a:spcBef>
          <a:spcPct val="20000"/>
        </a:spcBef>
        <a:spcAft>
          <a:spcPct val="0"/>
        </a:spcAft>
        <a:buClr>
          <a:schemeClr val="tx2"/>
        </a:buClr>
        <a:buChar char="•"/>
        <a:defRPr sz="2800">
          <a:solidFill>
            <a:schemeClr val="tx1"/>
          </a:solidFill>
          <a:latin typeface="+mn-lt"/>
          <a:ea typeface="+mn-ea"/>
          <a:cs typeface="+mn-cs"/>
        </a:defRPr>
      </a:lvl1pPr>
      <a:lvl2pPr marL="628650" indent="-285750" algn="l" rtl="0" eaLnBrk="0" fontAlgn="base" hangingPunct="0">
        <a:spcBef>
          <a:spcPct val="20000"/>
        </a:spcBef>
        <a:spcAft>
          <a:spcPct val="0"/>
        </a:spcAft>
        <a:buClr>
          <a:schemeClr val="tx2"/>
        </a:buClr>
        <a:buFont typeface="Arial" pitchFamily="34" charset="0"/>
        <a:buChar char="–"/>
        <a:defRPr sz="2600">
          <a:solidFill>
            <a:schemeClr val="tx1"/>
          </a:solidFill>
          <a:latin typeface="+mn-lt"/>
          <a:cs typeface="+mn-cs"/>
        </a:defRPr>
      </a:lvl2pPr>
      <a:lvl3pPr marL="971550" indent="-228600" algn="l" rtl="0" eaLnBrk="0" fontAlgn="base" hangingPunct="0">
        <a:spcBef>
          <a:spcPct val="20000"/>
        </a:spcBef>
        <a:spcAft>
          <a:spcPct val="0"/>
        </a:spcAft>
        <a:buClr>
          <a:schemeClr val="tx2"/>
        </a:buClr>
        <a:buFont typeface="Wingdings" pitchFamily="2" charset="2"/>
        <a:buChar char="w"/>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66"/>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9538" y="100013"/>
            <a:ext cx="8877300" cy="1271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109538" y="1447800"/>
            <a:ext cx="8896350" cy="49926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Tree>
    <p:extLst>
      <p:ext uri="{BB962C8B-B14F-4D97-AF65-F5344CB8AC3E}">
        <p14:creationId xmlns:p14="http://schemas.microsoft.com/office/powerpoint/2010/main" val="1088070329"/>
      </p:ext>
    </p:extLst>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ransition/>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Tahoma" pitchFamily="34" charset="0"/>
        </a:defRPr>
      </a:lvl2pPr>
      <a:lvl3pPr algn="ctr" rtl="0" eaLnBrk="0" fontAlgn="base" hangingPunct="0">
        <a:spcBef>
          <a:spcPct val="0"/>
        </a:spcBef>
        <a:spcAft>
          <a:spcPct val="0"/>
        </a:spcAft>
        <a:defRPr sz="4400" b="1">
          <a:solidFill>
            <a:srgbClr val="FFFF00"/>
          </a:solidFill>
          <a:latin typeface="Tahoma" pitchFamily="34" charset="0"/>
        </a:defRPr>
      </a:lvl3pPr>
      <a:lvl4pPr algn="ctr" rtl="0" eaLnBrk="0" fontAlgn="base" hangingPunct="0">
        <a:spcBef>
          <a:spcPct val="0"/>
        </a:spcBef>
        <a:spcAft>
          <a:spcPct val="0"/>
        </a:spcAft>
        <a:defRPr sz="4400" b="1">
          <a:solidFill>
            <a:srgbClr val="FFFF00"/>
          </a:solidFill>
          <a:latin typeface="Tahoma" pitchFamily="34" charset="0"/>
        </a:defRPr>
      </a:lvl4pPr>
      <a:lvl5pPr algn="ctr" rtl="0" eaLnBrk="0" fontAlgn="base" hangingPunct="0">
        <a:spcBef>
          <a:spcPct val="0"/>
        </a:spcBef>
        <a:spcAft>
          <a:spcPct val="0"/>
        </a:spcAft>
        <a:defRPr sz="4400" b="1">
          <a:solidFill>
            <a:srgbClr val="FFFF00"/>
          </a:solidFill>
          <a:latin typeface="Tahoma" pitchFamily="34" charset="0"/>
        </a:defRPr>
      </a:lvl5pPr>
      <a:lvl6pPr marL="457200" algn="ctr" rtl="0" eaLnBrk="0" fontAlgn="base" hangingPunct="0">
        <a:spcBef>
          <a:spcPct val="0"/>
        </a:spcBef>
        <a:spcAft>
          <a:spcPct val="0"/>
        </a:spcAft>
        <a:defRPr sz="4400" b="1">
          <a:solidFill>
            <a:srgbClr val="FFFF00"/>
          </a:solidFill>
          <a:latin typeface="Tahoma" pitchFamily="34" charset="0"/>
        </a:defRPr>
      </a:lvl6pPr>
      <a:lvl7pPr marL="914400" algn="ctr" rtl="0" eaLnBrk="0" fontAlgn="base" hangingPunct="0">
        <a:spcBef>
          <a:spcPct val="0"/>
        </a:spcBef>
        <a:spcAft>
          <a:spcPct val="0"/>
        </a:spcAft>
        <a:defRPr sz="4400" b="1">
          <a:solidFill>
            <a:srgbClr val="FFFF00"/>
          </a:solidFill>
          <a:latin typeface="Tahoma" pitchFamily="34" charset="0"/>
        </a:defRPr>
      </a:lvl7pPr>
      <a:lvl8pPr marL="1371600" algn="ctr" rtl="0" eaLnBrk="0" fontAlgn="base" hangingPunct="0">
        <a:spcBef>
          <a:spcPct val="0"/>
        </a:spcBef>
        <a:spcAft>
          <a:spcPct val="0"/>
        </a:spcAft>
        <a:defRPr sz="4400" b="1">
          <a:solidFill>
            <a:srgbClr val="FFFF00"/>
          </a:solidFill>
          <a:latin typeface="Tahoma" pitchFamily="34" charset="0"/>
        </a:defRPr>
      </a:lvl8pPr>
      <a:lvl9pPr marL="1828800" algn="ctr" rtl="0" eaLnBrk="0" fontAlgn="base" hangingPunct="0">
        <a:spcBef>
          <a:spcPct val="0"/>
        </a:spcBef>
        <a:spcAft>
          <a:spcPct val="0"/>
        </a:spcAft>
        <a:defRPr sz="4400" b="1">
          <a:solidFill>
            <a:srgbClr val="FFFF00"/>
          </a:solidFill>
          <a:latin typeface="Tahoma" pitchFamily="34" charset="0"/>
        </a:defRPr>
      </a:lvl9pPr>
    </p:titleStyle>
    <p:bodyStyle>
      <a:lvl1pPr marL="442913" indent="-442913" algn="l" rtl="0" eaLnBrk="0" fontAlgn="base" hangingPunct="0">
        <a:spcBef>
          <a:spcPct val="20000"/>
        </a:spcBef>
        <a:spcAft>
          <a:spcPct val="0"/>
        </a:spcAft>
        <a:buClr>
          <a:srgbClr val="FFFF00"/>
        </a:buClr>
        <a:buSzPct val="75000"/>
        <a:buFont typeface="Wingdings" pitchFamily="2" charset="2"/>
        <a:buChar char="l"/>
        <a:defRPr sz="3200">
          <a:solidFill>
            <a:schemeClr val="bg1"/>
          </a:solidFill>
          <a:latin typeface="+mn-lt"/>
          <a:ea typeface="+mn-ea"/>
          <a:cs typeface="+mn-cs"/>
        </a:defRPr>
      </a:lvl1pPr>
      <a:lvl2pPr marL="985838" indent="-428625" algn="l" rtl="0" eaLnBrk="0" fontAlgn="base" hangingPunct="0">
        <a:spcBef>
          <a:spcPct val="20000"/>
        </a:spcBef>
        <a:spcAft>
          <a:spcPct val="0"/>
        </a:spcAft>
        <a:buClr>
          <a:schemeClr val="accent1"/>
        </a:buClr>
        <a:buChar char="•"/>
        <a:defRPr sz="3200">
          <a:solidFill>
            <a:schemeClr val="bg1"/>
          </a:solidFill>
          <a:latin typeface="+mn-lt"/>
        </a:defRPr>
      </a:lvl2pPr>
      <a:lvl3pPr marL="1593850" indent="-493713" algn="l" rtl="0" eaLnBrk="0" fontAlgn="base" hangingPunct="0">
        <a:spcBef>
          <a:spcPct val="20000"/>
        </a:spcBef>
        <a:spcAft>
          <a:spcPct val="0"/>
        </a:spcAft>
        <a:buFont typeface="Symbol" pitchFamily="18" charset="2"/>
        <a:buChar char="¾"/>
        <a:defRPr sz="3200">
          <a:solidFill>
            <a:schemeClr val="bg1"/>
          </a:solidFill>
          <a:latin typeface="+mn-lt"/>
        </a:defRPr>
      </a:lvl3pPr>
      <a:lvl4pPr marL="1936750" indent="-228600" algn="l" rtl="0" eaLnBrk="0" fontAlgn="base" hangingPunct="0">
        <a:spcBef>
          <a:spcPct val="20000"/>
        </a:spcBef>
        <a:spcAft>
          <a:spcPct val="0"/>
        </a:spcAft>
        <a:buChar char="–"/>
        <a:defRPr sz="2800">
          <a:solidFill>
            <a:schemeClr val="tx1"/>
          </a:solidFill>
          <a:latin typeface="+mn-lt"/>
        </a:defRPr>
      </a:lvl4pPr>
      <a:lvl5pPr marL="2279650" indent="-228600" algn="l" rtl="0" eaLnBrk="0" fontAlgn="base" hangingPunct="0">
        <a:spcBef>
          <a:spcPct val="20000"/>
        </a:spcBef>
        <a:spcAft>
          <a:spcPct val="0"/>
        </a:spcAft>
        <a:buChar char="»"/>
        <a:defRPr sz="2800">
          <a:solidFill>
            <a:schemeClr val="tx1"/>
          </a:solidFill>
          <a:latin typeface="+mn-lt"/>
        </a:defRPr>
      </a:lvl5pPr>
      <a:lvl6pPr marL="2736850" indent="-228600" algn="l" rtl="0" eaLnBrk="0" fontAlgn="base" hangingPunct="0">
        <a:spcBef>
          <a:spcPct val="20000"/>
        </a:spcBef>
        <a:spcAft>
          <a:spcPct val="0"/>
        </a:spcAft>
        <a:buChar char="»"/>
        <a:defRPr sz="2800">
          <a:solidFill>
            <a:schemeClr val="tx1"/>
          </a:solidFill>
          <a:latin typeface="+mn-lt"/>
        </a:defRPr>
      </a:lvl6pPr>
      <a:lvl7pPr marL="3194050" indent="-228600" algn="l" rtl="0" eaLnBrk="0" fontAlgn="base" hangingPunct="0">
        <a:spcBef>
          <a:spcPct val="20000"/>
        </a:spcBef>
        <a:spcAft>
          <a:spcPct val="0"/>
        </a:spcAft>
        <a:buChar char="»"/>
        <a:defRPr sz="2800">
          <a:solidFill>
            <a:schemeClr val="tx1"/>
          </a:solidFill>
          <a:latin typeface="+mn-lt"/>
        </a:defRPr>
      </a:lvl7pPr>
      <a:lvl8pPr marL="3651250" indent="-228600" algn="l" rtl="0" eaLnBrk="0" fontAlgn="base" hangingPunct="0">
        <a:spcBef>
          <a:spcPct val="20000"/>
        </a:spcBef>
        <a:spcAft>
          <a:spcPct val="0"/>
        </a:spcAft>
        <a:buChar char="»"/>
        <a:defRPr sz="2800">
          <a:solidFill>
            <a:schemeClr val="tx1"/>
          </a:solidFill>
          <a:latin typeface="+mn-lt"/>
        </a:defRPr>
      </a:lvl8pPr>
      <a:lvl9pPr marL="4108450" indent="-228600" algn="l" rtl="0" eaLnBrk="0" fontAlgn="base" hangingPunct="0">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134"/>
            </a:gs>
            <a:gs pos="100000">
              <a:srgbClr val="4C436D"/>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889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31" name="Rectangle 7"/>
          <p:cNvSpPr>
            <a:spLocks noGrp="1" noChangeArrowheads="1"/>
          </p:cNvSpPr>
          <p:nvPr>
            <p:ph type="sldNum" sz="quarter" idx="4"/>
          </p:nvPr>
        </p:nvSpPr>
        <p:spPr bwMode="auto">
          <a:xfrm>
            <a:off x="6934200" y="571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DD6C730-5DAA-4EE4-B165-9907F536AFB3}"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1794835496"/>
      </p:ext>
    </p:extLst>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pitchFamily="34" charset="0"/>
          <a:cs typeface="Arial" pitchFamily="34" charset="0"/>
        </a:defRPr>
      </a:lvl2pPr>
      <a:lvl3pPr algn="ctr" rtl="0" eaLnBrk="0" fontAlgn="base" hangingPunct="0">
        <a:spcBef>
          <a:spcPct val="0"/>
        </a:spcBef>
        <a:spcAft>
          <a:spcPct val="0"/>
        </a:spcAft>
        <a:defRPr sz="3600">
          <a:solidFill>
            <a:schemeClr val="tx2"/>
          </a:solidFill>
          <a:latin typeface="Arial" pitchFamily="34" charset="0"/>
          <a:cs typeface="Arial" pitchFamily="34" charset="0"/>
        </a:defRPr>
      </a:lvl3pPr>
      <a:lvl4pPr algn="ctr" rtl="0" eaLnBrk="0" fontAlgn="base" hangingPunct="0">
        <a:spcBef>
          <a:spcPct val="0"/>
        </a:spcBef>
        <a:spcAft>
          <a:spcPct val="0"/>
        </a:spcAft>
        <a:defRPr sz="3600">
          <a:solidFill>
            <a:schemeClr val="tx2"/>
          </a:solidFill>
          <a:latin typeface="Arial" pitchFamily="34" charset="0"/>
          <a:cs typeface="Arial" pitchFamily="34" charset="0"/>
        </a:defRPr>
      </a:lvl4pPr>
      <a:lvl5pPr algn="ctr" rtl="0" eaLnBrk="0" fontAlgn="base" hangingPunct="0">
        <a:spcBef>
          <a:spcPct val="0"/>
        </a:spcBef>
        <a:spcAft>
          <a:spcPct val="0"/>
        </a:spcAft>
        <a:defRPr sz="3600">
          <a:solidFill>
            <a:schemeClr val="tx2"/>
          </a:solidFill>
          <a:latin typeface="Arial" pitchFamily="34" charset="0"/>
          <a:cs typeface="Arial" pitchFamily="34" charset="0"/>
        </a:defRPr>
      </a:lvl5pPr>
      <a:lvl6pPr marL="457200" algn="ctr" rtl="0" fontAlgn="base">
        <a:spcBef>
          <a:spcPct val="0"/>
        </a:spcBef>
        <a:spcAft>
          <a:spcPct val="0"/>
        </a:spcAft>
        <a:defRPr sz="3600">
          <a:solidFill>
            <a:schemeClr val="tx2"/>
          </a:solidFill>
          <a:latin typeface="Arial" pitchFamily="34" charset="0"/>
          <a:cs typeface="Arial" pitchFamily="34" charset="0"/>
        </a:defRPr>
      </a:lvl6pPr>
      <a:lvl7pPr marL="914400" algn="ctr" rtl="0" fontAlgn="base">
        <a:spcBef>
          <a:spcPct val="0"/>
        </a:spcBef>
        <a:spcAft>
          <a:spcPct val="0"/>
        </a:spcAft>
        <a:defRPr sz="3600">
          <a:solidFill>
            <a:schemeClr val="tx2"/>
          </a:solidFill>
          <a:latin typeface="Arial" pitchFamily="34" charset="0"/>
          <a:cs typeface="Arial" pitchFamily="34" charset="0"/>
        </a:defRPr>
      </a:lvl7pPr>
      <a:lvl8pPr marL="1371600" algn="ctr" rtl="0" fontAlgn="base">
        <a:spcBef>
          <a:spcPct val="0"/>
        </a:spcBef>
        <a:spcAft>
          <a:spcPct val="0"/>
        </a:spcAft>
        <a:defRPr sz="3600">
          <a:solidFill>
            <a:schemeClr val="tx2"/>
          </a:solidFill>
          <a:latin typeface="Arial" pitchFamily="34" charset="0"/>
          <a:cs typeface="Arial" pitchFamily="34" charset="0"/>
        </a:defRPr>
      </a:lvl8pPr>
      <a:lvl9pPr marL="1828800" algn="ctr" rtl="0" fontAlgn="base">
        <a:spcBef>
          <a:spcPct val="0"/>
        </a:spcBef>
        <a:spcAft>
          <a:spcPct val="0"/>
        </a:spcAft>
        <a:defRPr sz="3600">
          <a:solidFill>
            <a:schemeClr val="tx2"/>
          </a:solidFill>
          <a:latin typeface="Arial" pitchFamily="34" charset="0"/>
          <a:cs typeface="Arial" pitchFamily="34" charset="0"/>
        </a:defRPr>
      </a:lvl9pPr>
    </p:titleStyle>
    <p:bodyStyle>
      <a:lvl1pPr marL="228600" indent="-228600" algn="l" rtl="0" eaLnBrk="0" fontAlgn="base" hangingPunct="0">
        <a:spcBef>
          <a:spcPct val="20000"/>
        </a:spcBef>
        <a:spcAft>
          <a:spcPct val="0"/>
        </a:spcAft>
        <a:buClr>
          <a:schemeClr val="tx2"/>
        </a:buClr>
        <a:buChar char="•"/>
        <a:defRPr sz="2800">
          <a:solidFill>
            <a:schemeClr val="tx1"/>
          </a:solidFill>
          <a:latin typeface="+mn-lt"/>
          <a:ea typeface="+mn-ea"/>
          <a:cs typeface="+mn-cs"/>
        </a:defRPr>
      </a:lvl1pPr>
      <a:lvl2pPr marL="628650" indent="-285750" algn="l" rtl="0" eaLnBrk="0" fontAlgn="base" hangingPunct="0">
        <a:spcBef>
          <a:spcPct val="20000"/>
        </a:spcBef>
        <a:spcAft>
          <a:spcPct val="0"/>
        </a:spcAft>
        <a:buClr>
          <a:schemeClr val="tx2"/>
        </a:buClr>
        <a:buFont typeface="Arial" pitchFamily="34" charset="0"/>
        <a:buChar char="–"/>
        <a:defRPr sz="2600">
          <a:solidFill>
            <a:schemeClr val="tx1"/>
          </a:solidFill>
          <a:latin typeface="+mn-lt"/>
          <a:cs typeface="+mn-cs"/>
        </a:defRPr>
      </a:lvl2pPr>
      <a:lvl3pPr marL="971550" indent="-228600" algn="l" rtl="0" eaLnBrk="0" fontAlgn="base" hangingPunct="0">
        <a:spcBef>
          <a:spcPct val="20000"/>
        </a:spcBef>
        <a:spcAft>
          <a:spcPct val="0"/>
        </a:spcAft>
        <a:buClr>
          <a:schemeClr val="tx2"/>
        </a:buClr>
        <a:buFont typeface="Wingdings" pitchFamily="2" charset="2"/>
        <a:buChar char="w"/>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A09F1-47B3-4371-8D3E-DA0B628FFED5}" type="datetimeFigureOut">
              <a:rPr lang="en-US" smtClean="0">
                <a:solidFill>
                  <a:prstClr val="black">
                    <a:tint val="75000"/>
                  </a:prstClr>
                </a:solidFill>
                <a:cs typeface="Arial" pitchFamily="34" charset="0"/>
              </a:rPr>
              <a:pPr/>
              <a:t>6/12/2015</a:t>
            </a:fld>
            <a:endParaRPr lang="en-US" dirty="0">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F6FCD-8DA6-4518-A4B6-DB8568EA6100}" type="slidenum">
              <a:rPr lang="en-US" smtClean="0">
                <a:solidFill>
                  <a:prstClr val="black">
                    <a:tint val="75000"/>
                  </a:prstClr>
                </a:solidFill>
                <a:cs typeface="Arial" pitchFamily="34" charset="0"/>
              </a:rPr>
              <a:pPr/>
              <a:t>‹#›</a:t>
            </a:fld>
            <a:endParaRPr lang="en-US" dirty="0">
              <a:solidFill>
                <a:prstClr val="black">
                  <a:tint val="75000"/>
                </a:prstClr>
              </a:solidFill>
              <a:cs typeface="Arial" pitchFamily="34" charset="0"/>
            </a:endParaRPr>
          </a:p>
        </p:txBody>
      </p:sp>
    </p:spTree>
    <p:extLst>
      <p:ext uri="{BB962C8B-B14F-4D97-AF65-F5344CB8AC3E}">
        <p14:creationId xmlns:p14="http://schemas.microsoft.com/office/powerpoint/2010/main" val="312641329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A09F1-47B3-4371-8D3E-DA0B628FFED5}" type="datetimeFigureOut">
              <a:rPr lang="en-US" smtClean="0">
                <a:solidFill>
                  <a:prstClr val="black">
                    <a:tint val="75000"/>
                  </a:prstClr>
                </a:solidFill>
                <a:cs typeface="Arial" pitchFamily="34" charset="0"/>
              </a:rPr>
              <a:pPr/>
              <a:t>6/12/2015</a:t>
            </a:fld>
            <a:endParaRPr lang="en-US" dirty="0">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F6FCD-8DA6-4518-A4B6-DB8568EA6100}" type="slidenum">
              <a:rPr lang="en-US" smtClean="0">
                <a:solidFill>
                  <a:prstClr val="black">
                    <a:tint val="75000"/>
                  </a:prstClr>
                </a:solidFill>
                <a:cs typeface="Arial" pitchFamily="34" charset="0"/>
              </a:rPr>
              <a:pPr/>
              <a:t>‹#›</a:t>
            </a:fld>
            <a:endParaRPr lang="en-US" dirty="0">
              <a:solidFill>
                <a:prstClr val="black">
                  <a:tint val="75000"/>
                </a:prstClr>
              </a:solidFill>
              <a:cs typeface="Arial" pitchFamily="34" charset="0"/>
            </a:endParaRPr>
          </a:p>
        </p:txBody>
      </p:sp>
    </p:spTree>
    <p:extLst>
      <p:ext uri="{BB962C8B-B14F-4D97-AF65-F5344CB8AC3E}">
        <p14:creationId xmlns:p14="http://schemas.microsoft.com/office/powerpoint/2010/main" val="58075660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5.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5.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7.xml"/><Relationship Id="rId1" Type="http://schemas.openxmlformats.org/officeDocument/2006/relationships/vmlDrawing" Target="../drawings/vmlDrawing4.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oleObject" Targe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psychiatryonline.org/data/Books/prac/PG_Depression3rdEd.pdf" TargetMode="External"/><Relationship Id="rId2" Type="http://schemas.openxmlformats.org/officeDocument/2006/relationships/notesSlide" Target="../notesSlides/notesSlide16.xml"/><Relationship Id="rId1" Type="http://schemas.openxmlformats.org/officeDocument/2006/relationships/slideLayout" Target="../slideLayouts/slideLayout10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cid:image001.png@01CFFCDA.EB45BD40" TargetMode="External"/><Relationship Id="rId5" Type="http://schemas.openxmlformats.org/officeDocument/2006/relationships/image" Target="../media/image24.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cid:image001.png@01CFFCDA.EB45BD4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cid:image001.png@01CFFCDA.EB45BD40" TargetMode="External"/><Relationship Id="rId5" Type="http://schemas.openxmlformats.org/officeDocument/2006/relationships/image" Target="../media/image24.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cid:image001.png@01CFFCDA.EB45BD40"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hart" Target="../charts/chart4.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vmlDrawing" Target="../drawings/vmlDrawing5.vml"/><Relationship Id="rId5" Type="http://schemas.openxmlformats.org/officeDocument/2006/relationships/image" Target="../media/image35.emf"/><Relationship Id="rId4" Type="http://schemas.openxmlformats.org/officeDocument/2006/relationships/package" Target="../embeddings/Microsoft_Visio_Drawing1111111.vsdx"/></Relationships>
</file>

<file path=ppt/slides/_rels/slide4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hart" Target="../charts/char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cid:image001.png@01CFFCDA.EB45BD40" TargetMode="External"/><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700" dirty="0" smtClean="0"/>
              <a:t>UT Southwestern - VitalSign</a:t>
            </a:r>
            <a:r>
              <a:rPr lang="en-US" sz="2700" baseline="30000" dirty="0" smtClean="0"/>
              <a:t>6</a:t>
            </a:r>
            <a:r>
              <a:rPr lang="en-US" sz="2700" dirty="0" smtClean="0"/>
              <a:t> with </a:t>
            </a:r>
            <a:br>
              <a:rPr lang="en-US" sz="2700" dirty="0" smtClean="0"/>
            </a:br>
            <a:r>
              <a:rPr lang="en-US" sz="2700" dirty="0" smtClean="0"/>
              <a:t>Healthcare Services of North Texas</a:t>
            </a:r>
            <a:endParaRPr lang="en-US" sz="2700" dirty="0"/>
          </a:p>
        </p:txBody>
      </p:sp>
      <p:sp>
        <p:nvSpPr>
          <p:cNvPr id="4" name="Subtitle 3"/>
          <p:cNvSpPr>
            <a:spLocks noGrp="1"/>
          </p:cNvSpPr>
          <p:nvPr>
            <p:ph type="subTitle" idx="1"/>
          </p:nvPr>
        </p:nvSpPr>
        <p:spPr/>
        <p:txBody>
          <a:bodyPr/>
          <a:lstStyle/>
          <a:p>
            <a:r>
              <a:rPr lang="en-US" dirty="0" smtClean="0"/>
              <a:t>RHP 9/RHP 10 Learning Collaborative</a:t>
            </a:r>
          </a:p>
          <a:p>
            <a:r>
              <a:rPr lang="en-US" dirty="0" smtClean="0"/>
              <a:t>May 28, 2015</a:t>
            </a:r>
            <a:endParaRPr lang="en-US" dirty="0"/>
          </a:p>
        </p:txBody>
      </p:sp>
    </p:spTree>
    <p:extLst>
      <p:ext uri="{BB962C8B-B14F-4D97-AF65-F5344CB8AC3E}">
        <p14:creationId xmlns:p14="http://schemas.microsoft.com/office/powerpoint/2010/main" val="1643038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728663" y="1752600"/>
            <a:ext cx="4460875" cy="1143000"/>
          </a:xfrm>
        </p:spPr>
        <p:txBody>
          <a:bodyPr/>
          <a:lstStyle/>
          <a:p>
            <a:pPr algn="r" eaLnBrk="1" hangingPunct="1"/>
            <a:r>
              <a:rPr lang="en-US" altLang="en-US" sz="7200" b="1" dirty="0" smtClean="0">
                <a:solidFill>
                  <a:srgbClr val="FF66FF"/>
                </a:solidFill>
              </a:rPr>
              <a:t>STAR</a:t>
            </a:r>
          </a:p>
        </p:txBody>
      </p:sp>
      <p:graphicFrame>
        <p:nvGraphicFramePr>
          <p:cNvPr id="32771" name="Object 3"/>
          <p:cNvGraphicFramePr>
            <a:graphicFrameLocks noChangeAspect="1"/>
          </p:cNvGraphicFramePr>
          <p:nvPr/>
        </p:nvGraphicFramePr>
        <p:xfrm>
          <a:off x="5067300" y="1836738"/>
          <a:ext cx="985838" cy="925512"/>
        </p:xfrm>
        <a:graphic>
          <a:graphicData uri="http://schemas.openxmlformats.org/presentationml/2006/ole">
            <mc:AlternateContent xmlns:mc="http://schemas.openxmlformats.org/markup-compatibility/2006">
              <mc:Choice xmlns:v="urn:schemas-microsoft-com:vml" Requires="v">
                <p:oleObj spid="_x0000_s43036" name="Clip" r:id="rId3" imgW="3695700" imgH="3467100" progId="">
                  <p:embed/>
                </p:oleObj>
              </mc:Choice>
              <mc:Fallback>
                <p:oleObj name="Clip" r:id="rId3" imgW="3695700" imgH="34671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300" y="1836738"/>
                        <a:ext cx="985838" cy="925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4"/>
          <p:cNvSpPr>
            <a:spLocks noChangeArrowheads="1"/>
          </p:cNvSpPr>
          <p:nvPr/>
        </p:nvSpPr>
        <p:spPr bwMode="auto">
          <a:xfrm>
            <a:off x="5991225" y="1771650"/>
            <a:ext cx="869950" cy="1143000"/>
          </a:xfrm>
          <a:prstGeom prst="rect">
            <a:avLst/>
          </a:prstGeom>
          <a:noFill/>
          <a:ln w="9525">
            <a:noFill/>
            <a:miter lim="800000"/>
            <a:headEnd/>
            <a:tailEnd/>
          </a:ln>
          <a:effectLst/>
        </p:spPr>
        <p:txBody>
          <a:bodyPr anchor="ctr"/>
          <a:lstStyle/>
          <a:p>
            <a:pPr algn="ctr" fontAlgn="base">
              <a:spcBef>
                <a:spcPct val="0"/>
              </a:spcBef>
              <a:spcAft>
                <a:spcPct val="0"/>
              </a:spcAft>
            </a:pPr>
            <a:r>
              <a:rPr lang="en-US" altLang="en-US" sz="7200" b="1" dirty="0">
                <a:solidFill>
                  <a:srgbClr val="FF66FF"/>
                </a:solidFill>
              </a:rPr>
              <a:t>D</a:t>
            </a:r>
          </a:p>
        </p:txBody>
      </p:sp>
      <p:sp>
        <p:nvSpPr>
          <p:cNvPr id="32773" name="WordArt 5"/>
          <p:cNvSpPr>
            <a:spLocks noChangeArrowheads="1" noChangeShapeType="1" noTextEdit="1"/>
          </p:cNvSpPr>
          <p:nvPr/>
        </p:nvSpPr>
        <p:spPr bwMode="auto">
          <a:xfrm>
            <a:off x="1095375" y="1144588"/>
            <a:ext cx="6953250" cy="1422400"/>
          </a:xfrm>
          <a:prstGeom prst="rect">
            <a:avLst/>
          </a:prstGeom>
        </p:spPr>
        <p:txBody>
          <a:bodyPr spcFirstLastPara="1" wrap="none" fromWordArt="1">
            <a:prstTxWarp prst="textArchUp">
              <a:avLst>
                <a:gd name="adj" fmla="val 10800000"/>
              </a:avLst>
            </a:prstTxWarp>
          </a:bodyPr>
          <a:lstStyle/>
          <a:p>
            <a:pPr algn="ctr" fontAlgn="base">
              <a:spcBef>
                <a:spcPct val="0"/>
              </a:spcBef>
              <a:spcAft>
                <a:spcPct val="0"/>
              </a:spcAft>
            </a:pPr>
            <a:r>
              <a:rPr lang="en-US" sz="4800" kern="10" dirty="0">
                <a:ln w="9525">
                  <a:solidFill>
                    <a:srgbClr val="00FFFF"/>
                  </a:solidFill>
                  <a:round/>
                  <a:headEnd/>
                  <a:tailEnd/>
                </a:ln>
                <a:solidFill>
                  <a:srgbClr val="00FFFF"/>
                </a:solidFill>
                <a:latin typeface="Tekton"/>
              </a:rPr>
              <a:t>Sequenced Treatment Alternatives</a:t>
            </a:r>
          </a:p>
        </p:txBody>
      </p:sp>
      <p:sp>
        <p:nvSpPr>
          <p:cNvPr id="32774" name="WordArt 6"/>
          <p:cNvSpPr>
            <a:spLocks noChangeArrowheads="1" noChangeShapeType="1" noTextEdit="1"/>
          </p:cNvSpPr>
          <p:nvPr/>
        </p:nvSpPr>
        <p:spPr bwMode="auto">
          <a:xfrm>
            <a:off x="2195513" y="3194050"/>
            <a:ext cx="4752975" cy="676275"/>
          </a:xfrm>
          <a:prstGeom prst="rect">
            <a:avLst/>
          </a:prstGeom>
        </p:spPr>
        <p:txBody>
          <a:bodyPr spcFirstLastPara="1" wrap="none" fromWordArt="1">
            <a:prstTxWarp prst="textArchDown">
              <a:avLst>
                <a:gd name="adj" fmla="val 0"/>
              </a:avLst>
            </a:prstTxWarp>
          </a:bodyPr>
          <a:lstStyle/>
          <a:p>
            <a:pPr algn="dist" fontAlgn="base">
              <a:spcBef>
                <a:spcPct val="0"/>
              </a:spcBef>
              <a:spcAft>
                <a:spcPct val="0"/>
              </a:spcAft>
            </a:pPr>
            <a:r>
              <a:rPr lang="en-US" sz="4800" kern="10" dirty="0">
                <a:ln w="9525">
                  <a:solidFill>
                    <a:srgbClr val="00FFFF"/>
                  </a:solidFill>
                  <a:round/>
                  <a:headEnd/>
                  <a:tailEnd/>
                </a:ln>
                <a:solidFill>
                  <a:srgbClr val="00FFFF"/>
                </a:solidFill>
                <a:effectLst>
                  <a:outerShdw dist="35921" dir="2700000" algn="ctr" rotWithShape="0">
                    <a:srgbClr val="868686"/>
                  </a:outerShdw>
                </a:effectLst>
                <a:latin typeface="Tekton"/>
              </a:rPr>
              <a:t>to Relieve Depression</a:t>
            </a:r>
          </a:p>
        </p:txBody>
      </p:sp>
      <p:sp>
        <p:nvSpPr>
          <p:cNvPr id="32775" name="Text Box 7"/>
          <p:cNvSpPr txBox="1">
            <a:spLocks noChangeArrowheads="1"/>
          </p:cNvSpPr>
          <p:nvPr/>
        </p:nvSpPr>
        <p:spPr bwMode="auto">
          <a:xfrm>
            <a:off x="2209800" y="4191000"/>
            <a:ext cx="4789488" cy="762000"/>
          </a:xfrm>
          <a:prstGeom prst="rect">
            <a:avLst/>
          </a:prstGeom>
          <a:noFill/>
          <a:ln w="76200">
            <a:noFill/>
            <a:miter lim="800000"/>
            <a:headEnd/>
            <a:tailEnd/>
          </a:ln>
          <a:effectLst/>
        </p:spPr>
        <p:txBody>
          <a:bodyPr wrap="none" anchor="ctr">
            <a:spAutoFit/>
          </a:bodyPr>
          <a:lstStyle/>
          <a:p>
            <a:pPr algn="ctr" eaLnBrk="0" fontAlgn="base" hangingPunct="0">
              <a:spcBef>
                <a:spcPct val="50000"/>
              </a:spcBef>
              <a:spcAft>
                <a:spcPct val="0"/>
              </a:spcAft>
            </a:pPr>
            <a:r>
              <a:rPr lang="en-US" altLang="en-US" sz="4400" b="1" dirty="0">
                <a:solidFill>
                  <a:srgbClr val="FFFF00"/>
                </a:solidFill>
                <a:latin typeface="Arial Narrow" pitchFamily="34" charset="0"/>
              </a:rPr>
              <a:t>http://www.star-d.org</a:t>
            </a:r>
          </a:p>
        </p:txBody>
      </p:sp>
    </p:spTree>
    <p:extLst>
      <p:ext uri="{BB962C8B-B14F-4D97-AF65-F5344CB8AC3E}">
        <p14:creationId xmlns:p14="http://schemas.microsoft.com/office/powerpoint/2010/main" val="261853150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866" name="Rectangle 2"/>
          <p:cNvSpPr>
            <a:spLocks noGrp="1" noChangeArrowheads="1"/>
          </p:cNvSpPr>
          <p:nvPr>
            <p:ph type="title"/>
          </p:nvPr>
        </p:nvSpPr>
        <p:spPr/>
        <p:txBody>
          <a:bodyPr/>
          <a:lstStyle/>
          <a:p>
            <a:r>
              <a:rPr lang="en-US" sz="3200"/>
              <a:t>STAR*D: Treatment Algorithm</a:t>
            </a:r>
          </a:p>
        </p:txBody>
      </p:sp>
      <p:sp>
        <p:nvSpPr>
          <p:cNvPr id="2084867" name="Text Box 3"/>
          <p:cNvSpPr txBox="1">
            <a:spLocks noChangeArrowheads="1"/>
          </p:cNvSpPr>
          <p:nvPr/>
        </p:nvSpPr>
        <p:spPr bwMode="auto">
          <a:xfrm>
            <a:off x="0" y="6088063"/>
            <a:ext cx="7918450" cy="541337"/>
          </a:xfrm>
          <a:prstGeom prst="rect">
            <a:avLst/>
          </a:prstGeom>
          <a:noFill/>
          <a:ln w="9525">
            <a:noFill/>
            <a:miter lim="800000"/>
            <a:headEnd/>
            <a:tailEnd/>
          </a:ln>
          <a:effectLst/>
        </p:spPr>
        <p:txBody>
          <a:bodyPr anchor="b">
            <a:spAutoFit/>
          </a:bodyPr>
          <a:lstStyle/>
          <a:p>
            <a:pPr marL="66675" indent="-66675">
              <a:spcAft>
                <a:spcPct val="25000"/>
              </a:spcAft>
            </a:pPr>
            <a:r>
              <a:rPr lang="en-US" sz="1400" b="0"/>
              <a:t>STAR*D=Sequenced Treatment Alternatives to Relieve Depression.</a:t>
            </a:r>
          </a:p>
          <a:p>
            <a:pPr marL="66675" indent="-66675">
              <a:spcAft>
                <a:spcPct val="25000"/>
              </a:spcAft>
            </a:pPr>
            <a:r>
              <a:rPr lang="pl-PL" sz="1200" b="0"/>
              <a:t>Rush AJ et al. </a:t>
            </a:r>
            <a:r>
              <a:rPr lang="pl-PL" sz="1200" b="0" i="1"/>
              <a:t>Am J Psychiatry</a:t>
            </a:r>
            <a:r>
              <a:rPr lang="pl-PL" sz="1200" b="0"/>
              <a:t>. 2003;160:237.</a:t>
            </a:r>
          </a:p>
        </p:txBody>
      </p:sp>
      <p:sp>
        <p:nvSpPr>
          <p:cNvPr id="2084868" name="Rectangle 4"/>
          <p:cNvSpPr>
            <a:spLocks noChangeArrowheads="1"/>
          </p:cNvSpPr>
          <p:nvPr/>
        </p:nvSpPr>
        <p:spPr bwMode="auto">
          <a:xfrm>
            <a:off x="695325" y="4262438"/>
            <a:ext cx="7627938" cy="569912"/>
          </a:xfrm>
          <a:prstGeom prst="rect">
            <a:avLst/>
          </a:prstGeom>
          <a:solidFill>
            <a:srgbClr val="800000"/>
          </a:solidFill>
          <a:ln w="9525">
            <a:solidFill>
              <a:schemeClr val="tx1"/>
            </a:solidFill>
            <a:miter lim="800000"/>
            <a:headEnd/>
            <a:tailEnd/>
          </a:ln>
          <a:effectLst/>
        </p:spPr>
        <p:txBody>
          <a:bodyPr anchor="ctr"/>
          <a:lstStyle/>
          <a:p>
            <a:pPr marL="1774825"/>
            <a:r>
              <a:rPr lang="en-US" sz="1200">
                <a:solidFill>
                  <a:schemeClr val="bg1"/>
                </a:solidFill>
                <a:latin typeface="Trebuchet MS" pitchFamily="34" charset="0"/>
              </a:rPr>
              <a:t>SWITCH TO:</a:t>
            </a:r>
            <a:r>
              <a:rPr lang="en-US" sz="1200" b="0">
                <a:solidFill>
                  <a:schemeClr val="bg1"/>
                </a:solidFill>
                <a:latin typeface="Trebuchet MS" pitchFamily="34" charset="0"/>
              </a:rPr>
              <a:t> mirtazapine or nortriptyline</a:t>
            </a:r>
          </a:p>
          <a:p>
            <a:pPr marL="1774825"/>
            <a:r>
              <a:rPr lang="en-US" sz="1200">
                <a:solidFill>
                  <a:schemeClr val="bg1"/>
                </a:solidFill>
                <a:latin typeface="Trebuchet MS" pitchFamily="34" charset="0"/>
              </a:rPr>
              <a:t>OR AUGMENT WITH:</a:t>
            </a:r>
            <a:r>
              <a:rPr lang="en-US" sz="1200" b="0">
                <a:solidFill>
                  <a:schemeClr val="bg1"/>
                </a:solidFill>
                <a:latin typeface="Trebuchet MS" pitchFamily="34" charset="0"/>
              </a:rPr>
              <a:t> lithium or triiodothyronine (only with bupropion [sustained-release], sertraline, venlafaxine [ER])</a:t>
            </a:r>
          </a:p>
        </p:txBody>
      </p:sp>
      <p:sp>
        <p:nvSpPr>
          <p:cNvPr id="2084869" name="Rectangle 5"/>
          <p:cNvSpPr>
            <a:spLocks noChangeArrowheads="1"/>
          </p:cNvSpPr>
          <p:nvPr/>
        </p:nvSpPr>
        <p:spPr bwMode="gray">
          <a:xfrm>
            <a:off x="661988" y="2640013"/>
            <a:ext cx="8175625" cy="569912"/>
          </a:xfrm>
          <a:prstGeom prst="rect">
            <a:avLst/>
          </a:prstGeom>
          <a:solidFill>
            <a:srgbClr val="FFCC66"/>
          </a:solidFill>
          <a:ln w="9525">
            <a:solidFill>
              <a:schemeClr val="tx1"/>
            </a:solidFill>
            <a:miter lim="800000"/>
            <a:headEnd/>
            <a:tailEnd/>
          </a:ln>
          <a:effectLst/>
        </p:spPr>
        <p:txBody>
          <a:bodyPr anchor="ctr"/>
          <a:lstStyle/>
          <a:p>
            <a:pPr marL="1774825" indent="-3175"/>
            <a:r>
              <a:rPr lang="en-US" sz="1400">
                <a:solidFill>
                  <a:schemeClr val="bg1"/>
                </a:solidFill>
                <a:latin typeface="Trebuchet MS" pitchFamily="34" charset="0"/>
              </a:rPr>
              <a:t>SWITCH TO:</a:t>
            </a:r>
            <a:r>
              <a:rPr lang="en-US" sz="1200" b="0">
                <a:solidFill>
                  <a:schemeClr val="bg1"/>
                </a:solidFill>
                <a:latin typeface="Trebuchet MS" pitchFamily="34" charset="0"/>
              </a:rPr>
              <a:t> </a:t>
            </a:r>
            <a:r>
              <a:rPr lang="en-US" sz="1300" b="0">
                <a:solidFill>
                  <a:schemeClr val="bg1"/>
                </a:solidFill>
                <a:latin typeface="Trebuchet MS" pitchFamily="34" charset="0"/>
              </a:rPr>
              <a:t>bupropion-SR or cognitive therapy or sertraline or venlafaxine-ER</a:t>
            </a:r>
          </a:p>
          <a:p>
            <a:pPr marL="1774825" indent="-3175"/>
            <a:r>
              <a:rPr lang="en-US" sz="1400">
                <a:solidFill>
                  <a:schemeClr val="bg1"/>
                </a:solidFill>
                <a:latin typeface="Trebuchet MS" pitchFamily="34" charset="0"/>
              </a:rPr>
              <a:t>OR AUGMENT WITH:</a:t>
            </a:r>
            <a:r>
              <a:rPr lang="en-US" sz="1200" b="0">
                <a:solidFill>
                  <a:schemeClr val="bg1"/>
                </a:solidFill>
                <a:latin typeface="Trebuchet MS" pitchFamily="34" charset="0"/>
              </a:rPr>
              <a:t> </a:t>
            </a:r>
            <a:r>
              <a:rPr lang="en-US" sz="1300" b="0">
                <a:solidFill>
                  <a:schemeClr val="bg1"/>
                </a:solidFill>
                <a:latin typeface="Trebuchet MS" pitchFamily="34" charset="0"/>
              </a:rPr>
              <a:t>bupropion-SR or buspirone or cognitive therapy</a:t>
            </a:r>
          </a:p>
        </p:txBody>
      </p:sp>
      <p:sp>
        <p:nvSpPr>
          <p:cNvPr id="2084870" name="Rectangle 6"/>
          <p:cNvSpPr>
            <a:spLocks noChangeArrowheads="1"/>
          </p:cNvSpPr>
          <p:nvPr/>
        </p:nvSpPr>
        <p:spPr bwMode="gray">
          <a:xfrm>
            <a:off x="1147763" y="3460750"/>
            <a:ext cx="7678737" cy="569913"/>
          </a:xfrm>
          <a:prstGeom prst="rect">
            <a:avLst/>
          </a:prstGeom>
          <a:solidFill>
            <a:srgbClr val="FF9999"/>
          </a:solidFill>
          <a:ln w="9525" algn="ctr">
            <a:solidFill>
              <a:schemeClr val="tx1"/>
            </a:solidFill>
            <a:miter lim="800000"/>
            <a:headEnd/>
            <a:tailEnd/>
          </a:ln>
          <a:effectLst/>
        </p:spPr>
        <p:txBody>
          <a:bodyPr anchor="ctr"/>
          <a:lstStyle/>
          <a:p>
            <a:pPr marL="1276350"/>
            <a:r>
              <a:rPr lang="en-US" sz="1300" b="0">
                <a:solidFill>
                  <a:srgbClr val="000000"/>
                </a:solidFill>
                <a:latin typeface="Trebuchet MS" pitchFamily="34" charset="0"/>
              </a:rPr>
              <a:t>(Only for those receiving cognitive therapy in Level 2)</a:t>
            </a:r>
          </a:p>
          <a:p>
            <a:pPr marL="1276350"/>
            <a:r>
              <a:rPr lang="en-US" sz="1400">
                <a:solidFill>
                  <a:srgbClr val="000000"/>
                </a:solidFill>
                <a:latin typeface="Trebuchet MS" pitchFamily="34" charset="0"/>
              </a:rPr>
              <a:t>SWITCH TO:</a:t>
            </a:r>
            <a:r>
              <a:rPr lang="en-US" sz="1200" b="0">
                <a:solidFill>
                  <a:srgbClr val="000000"/>
                </a:solidFill>
                <a:latin typeface="Trebuchet MS" pitchFamily="34" charset="0"/>
              </a:rPr>
              <a:t> </a:t>
            </a:r>
            <a:r>
              <a:rPr lang="en-US" sz="1300" b="0">
                <a:solidFill>
                  <a:srgbClr val="000000"/>
                </a:solidFill>
                <a:latin typeface="Trebuchet MS" pitchFamily="34" charset="0"/>
              </a:rPr>
              <a:t>bupropion-SR or venlafaxine-ER</a:t>
            </a:r>
          </a:p>
        </p:txBody>
      </p:sp>
      <p:sp>
        <p:nvSpPr>
          <p:cNvPr id="2084871" name="Rectangle 7"/>
          <p:cNvSpPr>
            <a:spLocks noChangeArrowheads="1"/>
          </p:cNvSpPr>
          <p:nvPr/>
        </p:nvSpPr>
        <p:spPr bwMode="auto">
          <a:xfrm>
            <a:off x="661988" y="5106988"/>
            <a:ext cx="8164512" cy="569912"/>
          </a:xfrm>
          <a:prstGeom prst="rect">
            <a:avLst/>
          </a:prstGeom>
          <a:solidFill>
            <a:srgbClr val="FF3399"/>
          </a:solidFill>
          <a:ln w="9525">
            <a:solidFill>
              <a:schemeClr val="tx1"/>
            </a:solidFill>
            <a:miter lim="800000"/>
            <a:headEnd/>
            <a:tailEnd/>
          </a:ln>
          <a:effectLst/>
        </p:spPr>
        <p:txBody>
          <a:bodyPr anchor="ctr"/>
          <a:lstStyle/>
          <a:p>
            <a:pPr marL="1774825"/>
            <a:r>
              <a:rPr lang="en-US" sz="1400">
                <a:solidFill>
                  <a:srgbClr val="000000"/>
                </a:solidFill>
                <a:latin typeface="Trebuchet MS" pitchFamily="34" charset="0"/>
              </a:rPr>
              <a:t>SWITCH TO</a:t>
            </a:r>
            <a:r>
              <a:rPr lang="en-US" sz="1200">
                <a:solidFill>
                  <a:srgbClr val="000000"/>
                </a:solidFill>
                <a:latin typeface="Trebuchet MS" pitchFamily="34" charset="0"/>
              </a:rPr>
              <a:t>:</a:t>
            </a:r>
            <a:r>
              <a:rPr lang="en-US" sz="1200" b="0">
                <a:solidFill>
                  <a:srgbClr val="000000"/>
                </a:solidFill>
                <a:latin typeface="Trebuchet MS" pitchFamily="34" charset="0"/>
              </a:rPr>
              <a:t> </a:t>
            </a:r>
            <a:r>
              <a:rPr lang="en-US" sz="1300" b="0">
                <a:solidFill>
                  <a:srgbClr val="000000"/>
                </a:solidFill>
                <a:latin typeface="Trebuchet MS" pitchFamily="34" charset="0"/>
              </a:rPr>
              <a:t>tranylcypromine or mirtazapine combined with venlafaxine-ER</a:t>
            </a:r>
          </a:p>
        </p:txBody>
      </p:sp>
      <p:sp>
        <p:nvSpPr>
          <p:cNvPr id="2084872" name="Rectangle 8"/>
          <p:cNvSpPr>
            <a:spLocks noChangeArrowheads="1"/>
          </p:cNvSpPr>
          <p:nvPr/>
        </p:nvSpPr>
        <p:spPr bwMode="auto">
          <a:xfrm>
            <a:off x="661988" y="4262438"/>
            <a:ext cx="8164512" cy="569912"/>
          </a:xfrm>
          <a:prstGeom prst="rect">
            <a:avLst/>
          </a:prstGeom>
          <a:solidFill>
            <a:srgbClr val="FF6699"/>
          </a:solidFill>
          <a:ln w="9525">
            <a:solidFill>
              <a:schemeClr val="tx1"/>
            </a:solidFill>
            <a:miter lim="800000"/>
            <a:headEnd/>
            <a:tailEnd/>
          </a:ln>
          <a:effectLst/>
        </p:spPr>
        <p:txBody>
          <a:bodyPr anchor="ctr"/>
          <a:lstStyle/>
          <a:p>
            <a:pPr marL="1774825">
              <a:lnSpc>
                <a:spcPct val="85000"/>
              </a:lnSpc>
            </a:pPr>
            <a:r>
              <a:rPr lang="en-US" sz="1300">
                <a:solidFill>
                  <a:srgbClr val="000000"/>
                </a:solidFill>
                <a:latin typeface="Trebuchet MS" pitchFamily="34" charset="0"/>
              </a:rPr>
              <a:t>SWITCH TO:</a:t>
            </a:r>
            <a:r>
              <a:rPr lang="en-US" sz="1200" b="0">
                <a:solidFill>
                  <a:srgbClr val="000000"/>
                </a:solidFill>
                <a:latin typeface="Trebuchet MS" pitchFamily="34" charset="0"/>
              </a:rPr>
              <a:t> </a:t>
            </a:r>
            <a:r>
              <a:rPr lang="en-US" sz="1300" b="0">
                <a:solidFill>
                  <a:srgbClr val="000000"/>
                </a:solidFill>
                <a:latin typeface="Trebuchet MS" pitchFamily="34" charset="0"/>
              </a:rPr>
              <a:t>mirtazapine or nortriptyline</a:t>
            </a:r>
          </a:p>
          <a:p>
            <a:pPr marL="1774825">
              <a:lnSpc>
                <a:spcPct val="85000"/>
              </a:lnSpc>
            </a:pPr>
            <a:r>
              <a:rPr lang="en-US" sz="1300">
                <a:solidFill>
                  <a:srgbClr val="000000"/>
                </a:solidFill>
                <a:latin typeface="Trebuchet MS" pitchFamily="34" charset="0"/>
              </a:rPr>
              <a:t>OR AUGMENT WITH:</a:t>
            </a:r>
            <a:r>
              <a:rPr lang="en-US" sz="1200" b="0">
                <a:solidFill>
                  <a:srgbClr val="000000"/>
                </a:solidFill>
                <a:latin typeface="Trebuchet MS" pitchFamily="34" charset="0"/>
              </a:rPr>
              <a:t> </a:t>
            </a:r>
            <a:r>
              <a:rPr lang="en-US" sz="1300" b="0">
                <a:solidFill>
                  <a:srgbClr val="000000"/>
                </a:solidFill>
                <a:latin typeface="Trebuchet MS" pitchFamily="34" charset="0"/>
              </a:rPr>
              <a:t>lithium or triiodothyronine (only with bupropion-SR,</a:t>
            </a:r>
            <a:br>
              <a:rPr lang="en-US" sz="1300" b="0">
                <a:solidFill>
                  <a:srgbClr val="000000"/>
                </a:solidFill>
                <a:latin typeface="Trebuchet MS" pitchFamily="34" charset="0"/>
              </a:rPr>
            </a:br>
            <a:r>
              <a:rPr lang="en-US" sz="1300" b="0">
                <a:solidFill>
                  <a:srgbClr val="000000"/>
                </a:solidFill>
                <a:latin typeface="Trebuchet MS" pitchFamily="34" charset="0"/>
              </a:rPr>
              <a:t>sertraline, venlafaxine-ER)</a:t>
            </a:r>
          </a:p>
        </p:txBody>
      </p:sp>
      <p:sp>
        <p:nvSpPr>
          <p:cNvPr id="2084873" name="Rectangle 9"/>
          <p:cNvSpPr>
            <a:spLocks noChangeArrowheads="1"/>
          </p:cNvSpPr>
          <p:nvPr/>
        </p:nvSpPr>
        <p:spPr bwMode="blackGray">
          <a:xfrm>
            <a:off x="661988" y="1781175"/>
            <a:ext cx="8164512" cy="569913"/>
          </a:xfrm>
          <a:prstGeom prst="rect">
            <a:avLst/>
          </a:prstGeom>
          <a:solidFill>
            <a:srgbClr val="FFFF99"/>
          </a:solidFill>
          <a:ln w="9525">
            <a:solidFill>
              <a:srgbClr val="FFFF99"/>
            </a:solidFill>
            <a:miter lim="800000"/>
            <a:headEnd/>
            <a:tailEnd/>
          </a:ln>
          <a:effectLst/>
        </p:spPr>
        <p:txBody>
          <a:bodyPr wrap="none" anchor="ctr"/>
          <a:lstStyle/>
          <a:p>
            <a:pPr marL="1774825"/>
            <a:r>
              <a:rPr lang="en-US" sz="1400">
                <a:solidFill>
                  <a:schemeClr val="bg1"/>
                </a:solidFill>
                <a:latin typeface="Trebuchet MS" pitchFamily="34" charset="0"/>
              </a:rPr>
              <a:t>INITIAL TREATMENT</a:t>
            </a:r>
            <a:r>
              <a:rPr lang="en-US" sz="1200">
                <a:solidFill>
                  <a:schemeClr val="bg1"/>
                </a:solidFill>
                <a:latin typeface="Trebuchet MS" pitchFamily="34" charset="0"/>
              </a:rPr>
              <a:t>:</a:t>
            </a:r>
            <a:r>
              <a:rPr lang="en-US" sz="1200" b="0">
                <a:solidFill>
                  <a:schemeClr val="bg1"/>
                </a:solidFill>
                <a:latin typeface="Trebuchet MS" pitchFamily="34" charset="0"/>
              </a:rPr>
              <a:t> </a:t>
            </a:r>
            <a:r>
              <a:rPr lang="en-US" sz="1300" b="0">
                <a:solidFill>
                  <a:schemeClr val="bg1"/>
                </a:solidFill>
                <a:latin typeface="Trebuchet MS" pitchFamily="34" charset="0"/>
              </a:rPr>
              <a:t>citalopram</a:t>
            </a:r>
          </a:p>
        </p:txBody>
      </p:sp>
      <p:sp>
        <p:nvSpPr>
          <p:cNvPr id="2084874" name="Oval 10"/>
          <p:cNvSpPr>
            <a:spLocks noChangeArrowheads="1"/>
          </p:cNvSpPr>
          <p:nvPr/>
        </p:nvSpPr>
        <p:spPr bwMode="auto">
          <a:xfrm>
            <a:off x="1262063" y="1827213"/>
            <a:ext cx="730250" cy="476250"/>
          </a:xfrm>
          <a:prstGeom prst="ellipse">
            <a:avLst/>
          </a:prstGeom>
          <a:solidFill>
            <a:srgbClr val="DDDDDD"/>
          </a:solidFill>
          <a:ln w="9525">
            <a:solidFill>
              <a:schemeClr val="tx1"/>
            </a:solidFill>
            <a:round/>
            <a:headEnd/>
            <a:tailEnd/>
          </a:ln>
          <a:effectLst/>
        </p:spPr>
        <p:txBody>
          <a:bodyPr wrap="none" anchor="ctr"/>
          <a:lstStyle/>
          <a:p>
            <a:pPr algn="ctr"/>
            <a:r>
              <a:rPr lang="en-US" sz="1400">
                <a:solidFill>
                  <a:srgbClr val="000000"/>
                </a:solidFill>
                <a:latin typeface="Trebuchet MS" pitchFamily="34" charset="0"/>
              </a:rPr>
              <a:t>Level</a:t>
            </a:r>
            <a:br>
              <a:rPr lang="en-US" sz="1400">
                <a:solidFill>
                  <a:srgbClr val="000000"/>
                </a:solidFill>
                <a:latin typeface="Trebuchet MS" pitchFamily="34" charset="0"/>
              </a:rPr>
            </a:br>
            <a:r>
              <a:rPr lang="en-US" sz="1400">
                <a:solidFill>
                  <a:srgbClr val="000000"/>
                </a:solidFill>
                <a:latin typeface="Trebuchet MS" pitchFamily="34" charset="0"/>
              </a:rPr>
              <a:t>1</a:t>
            </a:r>
          </a:p>
        </p:txBody>
      </p:sp>
      <p:sp>
        <p:nvSpPr>
          <p:cNvPr id="2084875" name="Oval 11"/>
          <p:cNvSpPr>
            <a:spLocks noChangeArrowheads="1"/>
          </p:cNvSpPr>
          <p:nvPr/>
        </p:nvSpPr>
        <p:spPr bwMode="auto">
          <a:xfrm>
            <a:off x="1262063" y="2632075"/>
            <a:ext cx="730250" cy="476250"/>
          </a:xfrm>
          <a:prstGeom prst="ellipse">
            <a:avLst/>
          </a:prstGeom>
          <a:solidFill>
            <a:srgbClr val="DDDDDD"/>
          </a:solidFill>
          <a:ln w="9525">
            <a:solidFill>
              <a:schemeClr val="tx1"/>
            </a:solidFill>
            <a:round/>
            <a:headEnd/>
            <a:tailEnd/>
          </a:ln>
          <a:effectLst/>
        </p:spPr>
        <p:txBody>
          <a:bodyPr wrap="none" anchor="ctr"/>
          <a:lstStyle/>
          <a:p>
            <a:pPr algn="ctr"/>
            <a:r>
              <a:rPr lang="en-US" sz="1400">
                <a:solidFill>
                  <a:srgbClr val="000000"/>
                </a:solidFill>
                <a:latin typeface="Trebuchet MS" pitchFamily="34" charset="0"/>
              </a:rPr>
              <a:t>Level</a:t>
            </a:r>
            <a:br>
              <a:rPr lang="en-US" sz="1400">
                <a:solidFill>
                  <a:srgbClr val="000000"/>
                </a:solidFill>
                <a:latin typeface="Trebuchet MS" pitchFamily="34" charset="0"/>
              </a:rPr>
            </a:br>
            <a:r>
              <a:rPr lang="en-US" sz="1400">
                <a:solidFill>
                  <a:srgbClr val="000000"/>
                </a:solidFill>
                <a:latin typeface="Trebuchet MS" pitchFamily="34" charset="0"/>
              </a:rPr>
              <a:t>2</a:t>
            </a:r>
          </a:p>
        </p:txBody>
      </p:sp>
      <p:sp>
        <p:nvSpPr>
          <p:cNvPr id="2084876" name="Oval 12"/>
          <p:cNvSpPr>
            <a:spLocks noChangeArrowheads="1"/>
          </p:cNvSpPr>
          <p:nvPr/>
        </p:nvSpPr>
        <p:spPr bwMode="auto">
          <a:xfrm>
            <a:off x="1262063" y="3506788"/>
            <a:ext cx="730250" cy="476250"/>
          </a:xfrm>
          <a:prstGeom prst="ellipse">
            <a:avLst/>
          </a:prstGeom>
          <a:solidFill>
            <a:srgbClr val="DDDDDD"/>
          </a:solidFill>
          <a:ln w="9525">
            <a:solidFill>
              <a:schemeClr val="tx1"/>
            </a:solidFill>
            <a:round/>
            <a:headEnd/>
            <a:tailEnd/>
          </a:ln>
          <a:effectLst/>
        </p:spPr>
        <p:txBody>
          <a:bodyPr wrap="none" anchor="ctr"/>
          <a:lstStyle/>
          <a:p>
            <a:pPr algn="ctr"/>
            <a:r>
              <a:rPr lang="en-US" sz="1400">
                <a:solidFill>
                  <a:srgbClr val="000000"/>
                </a:solidFill>
                <a:latin typeface="Trebuchet MS" pitchFamily="34" charset="0"/>
              </a:rPr>
              <a:t>Level</a:t>
            </a:r>
            <a:br>
              <a:rPr lang="en-US" sz="1400">
                <a:solidFill>
                  <a:srgbClr val="000000"/>
                </a:solidFill>
                <a:latin typeface="Trebuchet MS" pitchFamily="34" charset="0"/>
              </a:rPr>
            </a:br>
            <a:r>
              <a:rPr lang="en-US" sz="1400">
                <a:solidFill>
                  <a:srgbClr val="000000"/>
                </a:solidFill>
                <a:latin typeface="Trebuchet MS" pitchFamily="34" charset="0"/>
              </a:rPr>
              <a:t>2a</a:t>
            </a:r>
          </a:p>
        </p:txBody>
      </p:sp>
      <p:sp>
        <p:nvSpPr>
          <p:cNvPr id="2084877" name="Oval 13"/>
          <p:cNvSpPr>
            <a:spLocks noChangeArrowheads="1"/>
          </p:cNvSpPr>
          <p:nvPr/>
        </p:nvSpPr>
        <p:spPr bwMode="auto">
          <a:xfrm>
            <a:off x="1260475" y="4327525"/>
            <a:ext cx="730250" cy="476250"/>
          </a:xfrm>
          <a:prstGeom prst="ellipse">
            <a:avLst/>
          </a:prstGeom>
          <a:solidFill>
            <a:srgbClr val="DDDDDD"/>
          </a:solidFill>
          <a:ln w="9525">
            <a:solidFill>
              <a:schemeClr val="tx1"/>
            </a:solidFill>
            <a:round/>
            <a:headEnd/>
            <a:tailEnd/>
          </a:ln>
          <a:effectLst/>
        </p:spPr>
        <p:txBody>
          <a:bodyPr wrap="none" anchor="ctr"/>
          <a:lstStyle/>
          <a:p>
            <a:pPr algn="ctr"/>
            <a:r>
              <a:rPr lang="en-US" sz="1400">
                <a:solidFill>
                  <a:srgbClr val="000000"/>
                </a:solidFill>
                <a:latin typeface="Trebuchet MS" pitchFamily="34" charset="0"/>
              </a:rPr>
              <a:t>Level</a:t>
            </a:r>
            <a:br>
              <a:rPr lang="en-US" sz="1400">
                <a:solidFill>
                  <a:srgbClr val="000000"/>
                </a:solidFill>
                <a:latin typeface="Trebuchet MS" pitchFamily="34" charset="0"/>
              </a:rPr>
            </a:br>
            <a:r>
              <a:rPr lang="en-US" sz="1400">
                <a:solidFill>
                  <a:srgbClr val="000000"/>
                </a:solidFill>
                <a:latin typeface="Trebuchet MS" pitchFamily="34" charset="0"/>
              </a:rPr>
              <a:t>3</a:t>
            </a:r>
          </a:p>
        </p:txBody>
      </p:sp>
      <p:sp>
        <p:nvSpPr>
          <p:cNvPr id="2084878" name="Oval 14"/>
          <p:cNvSpPr>
            <a:spLocks noChangeArrowheads="1"/>
          </p:cNvSpPr>
          <p:nvPr/>
        </p:nvSpPr>
        <p:spPr bwMode="auto">
          <a:xfrm>
            <a:off x="1262063" y="5153025"/>
            <a:ext cx="730250" cy="476250"/>
          </a:xfrm>
          <a:prstGeom prst="ellipse">
            <a:avLst/>
          </a:prstGeom>
          <a:solidFill>
            <a:srgbClr val="DDDDDD"/>
          </a:solidFill>
          <a:ln w="9525">
            <a:solidFill>
              <a:schemeClr val="tx1"/>
            </a:solidFill>
            <a:round/>
            <a:headEnd/>
            <a:tailEnd/>
          </a:ln>
          <a:effectLst/>
        </p:spPr>
        <p:txBody>
          <a:bodyPr wrap="none" anchor="ctr"/>
          <a:lstStyle/>
          <a:p>
            <a:pPr algn="ctr"/>
            <a:r>
              <a:rPr lang="en-US" sz="1400">
                <a:solidFill>
                  <a:srgbClr val="000000"/>
                </a:solidFill>
                <a:latin typeface="Trebuchet MS" pitchFamily="34" charset="0"/>
              </a:rPr>
              <a:t>Level</a:t>
            </a:r>
            <a:br>
              <a:rPr lang="en-US" sz="1400">
                <a:solidFill>
                  <a:srgbClr val="000000"/>
                </a:solidFill>
                <a:latin typeface="Trebuchet MS" pitchFamily="34" charset="0"/>
              </a:rPr>
            </a:br>
            <a:r>
              <a:rPr lang="en-US" sz="1400">
                <a:solidFill>
                  <a:srgbClr val="000000"/>
                </a:solidFill>
                <a:latin typeface="Trebuchet MS" pitchFamily="34" charset="0"/>
              </a:rPr>
              <a:t>4</a:t>
            </a:r>
          </a:p>
        </p:txBody>
      </p:sp>
      <p:sp>
        <p:nvSpPr>
          <p:cNvPr id="2084879" name="AutoShape 15"/>
          <p:cNvSpPr>
            <a:spLocks noChangeArrowheads="1"/>
          </p:cNvSpPr>
          <p:nvPr/>
        </p:nvSpPr>
        <p:spPr bwMode="blackGray">
          <a:xfrm>
            <a:off x="636588" y="2335213"/>
            <a:ext cx="596900" cy="554037"/>
          </a:xfrm>
          <a:prstGeom prst="downArrow">
            <a:avLst>
              <a:gd name="adj1" fmla="val 50111"/>
              <a:gd name="adj2" fmla="val 73852"/>
            </a:avLst>
          </a:prstGeom>
          <a:solidFill>
            <a:srgbClr val="FFFF99"/>
          </a:solidFill>
          <a:ln w="9525" algn="ctr">
            <a:solidFill>
              <a:srgbClr val="FFFF99"/>
            </a:solidFill>
            <a:miter lim="800000"/>
            <a:headEnd/>
            <a:tailEnd/>
          </a:ln>
          <a:effectLst/>
        </p:spPr>
        <p:txBody>
          <a:bodyPr wrap="none" anchor="ctr"/>
          <a:lstStyle/>
          <a:p>
            <a:endParaRPr lang="en-US"/>
          </a:p>
        </p:txBody>
      </p:sp>
      <p:sp>
        <p:nvSpPr>
          <p:cNvPr id="2084880" name="AutoShape 16"/>
          <p:cNvSpPr>
            <a:spLocks noChangeArrowheads="1"/>
          </p:cNvSpPr>
          <p:nvPr/>
        </p:nvSpPr>
        <p:spPr bwMode="auto">
          <a:xfrm>
            <a:off x="1882775" y="3086100"/>
            <a:ext cx="596900" cy="554038"/>
          </a:xfrm>
          <a:prstGeom prst="downArrow">
            <a:avLst>
              <a:gd name="adj1" fmla="val 50111"/>
              <a:gd name="adj2" fmla="val 73852"/>
            </a:avLst>
          </a:prstGeom>
          <a:solidFill>
            <a:srgbClr val="FFCC66"/>
          </a:solidFill>
          <a:ln w="9525" algn="ctr">
            <a:noFill/>
            <a:miter lim="800000"/>
            <a:headEnd/>
            <a:tailEnd/>
          </a:ln>
          <a:effectLst/>
        </p:spPr>
        <p:txBody>
          <a:bodyPr anchor="ctr"/>
          <a:lstStyle/>
          <a:p>
            <a:endParaRPr lang="en-US"/>
          </a:p>
        </p:txBody>
      </p:sp>
      <p:sp>
        <p:nvSpPr>
          <p:cNvPr id="2084881" name="AutoShape 17"/>
          <p:cNvSpPr>
            <a:spLocks noChangeArrowheads="1"/>
          </p:cNvSpPr>
          <p:nvPr/>
        </p:nvSpPr>
        <p:spPr bwMode="auto">
          <a:xfrm>
            <a:off x="1906588" y="3965575"/>
            <a:ext cx="596900" cy="554038"/>
          </a:xfrm>
          <a:prstGeom prst="downArrow">
            <a:avLst>
              <a:gd name="adj1" fmla="val 50111"/>
              <a:gd name="adj2" fmla="val 73852"/>
            </a:avLst>
          </a:prstGeom>
          <a:solidFill>
            <a:srgbClr val="FF9999"/>
          </a:solidFill>
          <a:ln w="9525" algn="ctr">
            <a:noFill/>
            <a:miter lim="800000"/>
            <a:headEnd/>
            <a:tailEnd/>
          </a:ln>
          <a:effectLst/>
        </p:spPr>
        <p:txBody>
          <a:bodyPr anchor="ctr"/>
          <a:lstStyle/>
          <a:p>
            <a:endParaRPr lang="en-US"/>
          </a:p>
        </p:txBody>
      </p:sp>
      <p:sp>
        <p:nvSpPr>
          <p:cNvPr id="2084882" name="AutoShape 18"/>
          <p:cNvSpPr>
            <a:spLocks noChangeArrowheads="1"/>
          </p:cNvSpPr>
          <p:nvPr/>
        </p:nvSpPr>
        <p:spPr bwMode="auto">
          <a:xfrm>
            <a:off x="674688" y="3141663"/>
            <a:ext cx="596900" cy="1368425"/>
          </a:xfrm>
          <a:prstGeom prst="downArrow">
            <a:avLst>
              <a:gd name="adj1" fmla="val 50111"/>
              <a:gd name="adj2" fmla="val 68883"/>
            </a:avLst>
          </a:prstGeom>
          <a:solidFill>
            <a:srgbClr val="FFCC66"/>
          </a:solidFill>
          <a:ln w="9525" algn="ctr">
            <a:noFill/>
            <a:miter lim="800000"/>
            <a:headEnd/>
            <a:tailEnd/>
          </a:ln>
          <a:effectLst/>
        </p:spPr>
        <p:txBody>
          <a:bodyPr anchor="ctr"/>
          <a:lstStyle/>
          <a:p>
            <a:endParaRPr lang="en-US"/>
          </a:p>
        </p:txBody>
      </p:sp>
      <p:sp>
        <p:nvSpPr>
          <p:cNvPr id="2084883" name="AutoShape 19"/>
          <p:cNvSpPr>
            <a:spLocks noChangeArrowheads="1"/>
          </p:cNvSpPr>
          <p:nvPr/>
        </p:nvSpPr>
        <p:spPr bwMode="auto">
          <a:xfrm>
            <a:off x="666750" y="4818063"/>
            <a:ext cx="596900" cy="554037"/>
          </a:xfrm>
          <a:prstGeom prst="downArrow">
            <a:avLst>
              <a:gd name="adj1" fmla="val 50111"/>
              <a:gd name="adj2" fmla="val 73852"/>
            </a:avLst>
          </a:prstGeom>
          <a:solidFill>
            <a:srgbClr val="FF6699"/>
          </a:solidFill>
          <a:ln w="9525" algn="ctr">
            <a:noFill/>
            <a:miter lim="800000"/>
            <a:headEnd/>
            <a:tailEnd/>
          </a:ln>
          <a:effectLst/>
        </p:spPr>
        <p:txBody>
          <a:bodyPr anchor="ctr"/>
          <a:lstStyle/>
          <a:p>
            <a:endParaRPr lang="en-US"/>
          </a:p>
        </p:txBody>
      </p:sp>
    </p:spTree>
    <p:extLst>
      <p:ext uri="{BB962C8B-B14F-4D97-AF65-F5344CB8AC3E}">
        <p14:creationId xmlns:p14="http://schemas.microsoft.com/office/powerpoint/2010/main" val="201798784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8098" name="Text Box 2"/>
          <p:cNvSpPr txBox="1">
            <a:spLocks noChangeArrowheads="1"/>
          </p:cNvSpPr>
          <p:nvPr/>
        </p:nvSpPr>
        <p:spPr bwMode="auto">
          <a:xfrm>
            <a:off x="1371600" y="5676900"/>
            <a:ext cx="2252663" cy="396875"/>
          </a:xfrm>
          <a:prstGeom prst="rect">
            <a:avLst/>
          </a:prstGeom>
          <a:noFill/>
          <a:ln w="9525">
            <a:noFill/>
            <a:miter lim="800000"/>
            <a:headEnd/>
            <a:tailEnd/>
          </a:ln>
          <a:effectLst/>
        </p:spPr>
        <p:txBody>
          <a:bodyPr wrap="none">
            <a:spAutoFit/>
          </a:bodyPr>
          <a:lstStyle/>
          <a:p>
            <a:r>
              <a:rPr lang="en-US" sz="2000" b="0">
                <a:solidFill>
                  <a:schemeClr val="tx2"/>
                </a:solidFill>
                <a:cs typeface="Arial" charset="0"/>
              </a:rPr>
              <a:t>QIDS-SR </a:t>
            </a:r>
            <a:r>
              <a:rPr lang="en-US" sz="2000" b="0">
                <a:solidFill>
                  <a:schemeClr val="tx2"/>
                </a:solidFill>
                <a:cs typeface="Arial" charset="0"/>
                <a:sym typeface="Symbol" pitchFamily="18" charset="2"/>
              </a:rPr>
              <a:t>  50%</a:t>
            </a:r>
            <a:endParaRPr lang="en-US" sz="2000" b="0">
              <a:solidFill>
                <a:schemeClr val="tx2"/>
              </a:solidFill>
              <a:cs typeface="Arial" charset="0"/>
            </a:endParaRPr>
          </a:p>
        </p:txBody>
      </p:sp>
      <p:sp>
        <p:nvSpPr>
          <p:cNvPr id="2948100" name="Text Box 4"/>
          <p:cNvSpPr txBox="1">
            <a:spLocks noChangeArrowheads="1"/>
          </p:cNvSpPr>
          <p:nvPr/>
        </p:nvSpPr>
        <p:spPr bwMode="auto">
          <a:xfrm>
            <a:off x="4135438" y="5632450"/>
            <a:ext cx="1690687" cy="457200"/>
          </a:xfrm>
          <a:prstGeom prst="rect">
            <a:avLst/>
          </a:prstGeom>
          <a:noFill/>
          <a:ln w="9525">
            <a:noFill/>
            <a:miter lim="800000"/>
            <a:headEnd/>
            <a:tailEnd/>
          </a:ln>
          <a:effectLst/>
        </p:spPr>
        <p:txBody>
          <a:bodyPr wrap="none">
            <a:spAutoFit/>
          </a:bodyPr>
          <a:lstStyle/>
          <a:p>
            <a:r>
              <a:rPr lang="en-US" sz="2000" b="0">
                <a:solidFill>
                  <a:schemeClr val="tx2"/>
                </a:solidFill>
                <a:cs typeface="Arial" charset="0"/>
              </a:rPr>
              <a:t>QIDS-SR </a:t>
            </a:r>
            <a:r>
              <a:rPr lang="en-US" sz="2400" b="0">
                <a:solidFill>
                  <a:schemeClr val="tx2"/>
                </a:solidFill>
                <a:cs typeface="Arial" charset="0"/>
                <a:sym typeface="Symbol" pitchFamily="18" charset="2"/>
              </a:rPr>
              <a:t></a:t>
            </a:r>
            <a:r>
              <a:rPr lang="en-US" sz="2000" b="0">
                <a:solidFill>
                  <a:schemeClr val="tx2"/>
                </a:solidFill>
                <a:cs typeface="Arial" charset="0"/>
                <a:sym typeface="Symbol" pitchFamily="18" charset="2"/>
              </a:rPr>
              <a:t> 5</a:t>
            </a:r>
          </a:p>
        </p:txBody>
      </p:sp>
      <p:sp>
        <p:nvSpPr>
          <p:cNvPr id="2948101" name="Rectangle 5"/>
          <p:cNvSpPr>
            <a:spLocks noGrp="1" noChangeArrowheads="1"/>
          </p:cNvSpPr>
          <p:nvPr>
            <p:ph type="title"/>
          </p:nvPr>
        </p:nvSpPr>
        <p:spPr>
          <a:xfrm>
            <a:off x="0" y="179388"/>
            <a:ext cx="9144000" cy="1143000"/>
          </a:xfrm>
        </p:spPr>
        <p:txBody>
          <a:bodyPr/>
          <a:lstStyle/>
          <a:p>
            <a:r>
              <a:rPr lang="en-US"/>
              <a:t>Measurement-Based Care in STAR*D</a:t>
            </a:r>
            <a:br>
              <a:rPr lang="en-US"/>
            </a:br>
            <a:r>
              <a:rPr lang="en-US"/>
              <a:t>Citalopram Treatment of Depression</a:t>
            </a:r>
          </a:p>
        </p:txBody>
      </p:sp>
      <p:sp>
        <p:nvSpPr>
          <p:cNvPr id="2948102" name="Text Box 6"/>
          <p:cNvSpPr txBox="1">
            <a:spLocks noChangeArrowheads="1"/>
          </p:cNvSpPr>
          <p:nvPr/>
        </p:nvSpPr>
        <p:spPr bwMode="auto">
          <a:xfrm>
            <a:off x="5014913" y="6346825"/>
            <a:ext cx="3829050" cy="274638"/>
          </a:xfrm>
          <a:prstGeom prst="rect">
            <a:avLst/>
          </a:prstGeom>
          <a:noFill/>
          <a:ln w="9525">
            <a:noFill/>
            <a:miter lim="800000"/>
            <a:headEnd/>
            <a:tailEnd/>
          </a:ln>
          <a:effectLst/>
        </p:spPr>
        <p:txBody>
          <a:bodyPr wrap="none">
            <a:spAutoFit/>
          </a:bodyPr>
          <a:lstStyle/>
          <a:p>
            <a:pPr algn="r"/>
            <a:r>
              <a:rPr lang="en-US" sz="1200">
                <a:cs typeface="Arial" charset="0"/>
              </a:rPr>
              <a:t>Trivedi MH, et al. </a:t>
            </a:r>
            <a:r>
              <a:rPr lang="en-US" sz="1200" i="1">
                <a:cs typeface="Arial" charset="0"/>
              </a:rPr>
              <a:t>Am J Psychiatry. </a:t>
            </a:r>
            <a:r>
              <a:rPr lang="en-US" sz="1200">
                <a:cs typeface="Arial" charset="0"/>
              </a:rPr>
              <a:t>2006;163:28-40.</a:t>
            </a:r>
          </a:p>
        </p:txBody>
      </p:sp>
      <p:sp>
        <p:nvSpPr>
          <p:cNvPr id="2948103" name="Rectangle 7"/>
          <p:cNvSpPr>
            <a:spLocks noChangeArrowheads="1"/>
          </p:cNvSpPr>
          <p:nvPr/>
        </p:nvSpPr>
        <p:spPr bwMode="auto">
          <a:xfrm>
            <a:off x="3998913" y="1868488"/>
            <a:ext cx="4527550" cy="663575"/>
          </a:xfrm>
          <a:prstGeom prst="rect">
            <a:avLst/>
          </a:prstGeom>
          <a:noFill/>
          <a:ln w="12700">
            <a:noFill/>
            <a:miter lim="800000"/>
            <a:headEnd/>
            <a:tailEnd/>
          </a:ln>
          <a:effectLst/>
        </p:spPr>
        <p:txBody>
          <a:bodyPr lIns="90487" tIns="44450" rIns="90487" bIns="44450" anchorCtr="1"/>
          <a:lstStyle/>
          <a:p>
            <a:pPr marL="174625" indent="-174625">
              <a:buClr>
                <a:srgbClr val="33CCFF"/>
              </a:buClr>
              <a:buFont typeface="Symbol" pitchFamily="18" charset="2"/>
              <a:buChar char="·"/>
            </a:pPr>
            <a:r>
              <a:rPr lang="en-US" sz="1600">
                <a:cs typeface="Arial" charset="0"/>
              </a:rPr>
              <a:t>Dose: 41.8 mg (S.D. 16.8)	</a:t>
            </a:r>
          </a:p>
          <a:p>
            <a:pPr marL="174625" indent="-174625">
              <a:buClr>
                <a:srgbClr val="33CCFF"/>
              </a:buClr>
              <a:buFont typeface="Symbol" pitchFamily="18" charset="2"/>
              <a:buChar char="·"/>
            </a:pPr>
            <a:r>
              <a:rPr lang="en-US" sz="1600">
                <a:cs typeface="Arial" charset="0"/>
              </a:rPr>
              <a:t>Duration: 10.0 weeks (S.D. 4.2)</a:t>
            </a:r>
          </a:p>
        </p:txBody>
      </p:sp>
      <p:sp>
        <p:nvSpPr>
          <p:cNvPr id="2948104" name="Text Box 8"/>
          <p:cNvSpPr txBox="1">
            <a:spLocks noChangeArrowheads="1"/>
          </p:cNvSpPr>
          <p:nvPr/>
        </p:nvSpPr>
        <p:spPr bwMode="auto">
          <a:xfrm>
            <a:off x="1873250" y="4783138"/>
            <a:ext cx="1276350" cy="792162"/>
          </a:xfrm>
          <a:prstGeom prst="rect">
            <a:avLst/>
          </a:prstGeom>
          <a:noFill/>
          <a:ln w="9525">
            <a:noFill/>
            <a:miter lim="800000"/>
            <a:headEnd/>
            <a:tailEnd/>
          </a:ln>
          <a:effectLst/>
        </p:spPr>
        <p:txBody>
          <a:bodyPr wrap="none">
            <a:spAutoFit/>
          </a:bodyPr>
          <a:lstStyle/>
          <a:p>
            <a:pPr algn="ctr">
              <a:lnSpc>
                <a:spcPct val="85000"/>
              </a:lnSpc>
            </a:pPr>
            <a:r>
              <a:rPr lang="en-US">
                <a:cs typeface="Arial" charset="0"/>
              </a:rPr>
              <a:t>QIDS-SR</a:t>
            </a:r>
          </a:p>
          <a:p>
            <a:pPr algn="ctr">
              <a:lnSpc>
                <a:spcPct val="85000"/>
              </a:lnSpc>
            </a:pPr>
            <a:r>
              <a:rPr lang="en-US">
                <a:cs typeface="Arial" charset="0"/>
              </a:rPr>
              <a:t>Response</a:t>
            </a:r>
          </a:p>
          <a:p>
            <a:pPr algn="ctr">
              <a:lnSpc>
                <a:spcPct val="85000"/>
              </a:lnSpc>
            </a:pPr>
            <a:r>
              <a:rPr lang="en-US">
                <a:cs typeface="Arial" charset="0"/>
              </a:rPr>
              <a:t>Rate</a:t>
            </a:r>
          </a:p>
        </p:txBody>
      </p:sp>
      <p:sp>
        <p:nvSpPr>
          <p:cNvPr id="2948105" name="Text Box 9"/>
          <p:cNvSpPr txBox="1">
            <a:spLocks noChangeArrowheads="1"/>
          </p:cNvSpPr>
          <p:nvPr/>
        </p:nvSpPr>
        <p:spPr bwMode="auto">
          <a:xfrm>
            <a:off x="4168775" y="4783138"/>
            <a:ext cx="1339850" cy="792162"/>
          </a:xfrm>
          <a:prstGeom prst="rect">
            <a:avLst/>
          </a:prstGeom>
          <a:noFill/>
          <a:ln w="9525">
            <a:noFill/>
            <a:miter lim="800000"/>
            <a:headEnd/>
            <a:tailEnd/>
          </a:ln>
          <a:effectLst/>
        </p:spPr>
        <p:txBody>
          <a:bodyPr wrap="none">
            <a:spAutoFit/>
          </a:bodyPr>
          <a:lstStyle/>
          <a:p>
            <a:pPr algn="ctr">
              <a:lnSpc>
                <a:spcPct val="85000"/>
              </a:lnSpc>
            </a:pPr>
            <a:r>
              <a:rPr lang="en-US">
                <a:cs typeface="Arial" charset="0"/>
              </a:rPr>
              <a:t>QIDS-SR </a:t>
            </a:r>
          </a:p>
          <a:p>
            <a:pPr algn="ctr">
              <a:lnSpc>
                <a:spcPct val="85000"/>
              </a:lnSpc>
            </a:pPr>
            <a:r>
              <a:rPr lang="en-US">
                <a:cs typeface="Arial" charset="0"/>
              </a:rPr>
              <a:t>Remission</a:t>
            </a:r>
          </a:p>
          <a:p>
            <a:pPr algn="ctr">
              <a:lnSpc>
                <a:spcPct val="85000"/>
              </a:lnSpc>
            </a:pPr>
            <a:r>
              <a:rPr lang="en-US">
                <a:cs typeface="Arial" charset="0"/>
              </a:rPr>
              <a:t>Rate</a:t>
            </a:r>
          </a:p>
        </p:txBody>
      </p:sp>
      <p:sp>
        <p:nvSpPr>
          <p:cNvPr id="2948107" name="Text Box 11"/>
          <p:cNvSpPr txBox="1">
            <a:spLocks noChangeArrowheads="1"/>
          </p:cNvSpPr>
          <p:nvPr/>
        </p:nvSpPr>
        <p:spPr bwMode="auto">
          <a:xfrm rot="-5344234">
            <a:off x="182563" y="3240087"/>
            <a:ext cx="1022350" cy="339725"/>
          </a:xfrm>
          <a:prstGeom prst="rect">
            <a:avLst/>
          </a:prstGeom>
          <a:noFill/>
          <a:ln w="9525">
            <a:noFill/>
            <a:miter lim="800000"/>
            <a:headEnd/>
            <a:tailEnd/>
          </a:ln>
          <a:effectLst/>
        </p:spPr>
        <p:txBody>
          <a:bodyPr wrap="none">
            <a:spAutoFit/>
          </a:bodyPr>
          <a:lstStyle/>
          <a:p>
            <a:pPr algn="ctr">
              <a:lnSpc>
                <a:spcPct val="90000"/>
              </a:lnSpc>
            </a:pPr>
            <a:r>
              <a:rPr lang="en-US">
                <a:cs typeface="Arial" charset="0"/>
              </a:rPr>
              <a:t>Percent</a:t>
            </a:r>
          </a:p>
        </p:txBody>
      </p:sp>
      <p:sp>
        <p:nvSpPr>
          <p:cNvPr id="2948108" name="Line 12"/>
          <p:cNvSpPr>
            <a:spLocks noChangeShapeType="1"/>
          </p:cNvSpPr>
          <p:nvPr/>
        </p:nvSpPr>
        <p:spPr bwMode="auto">
          <a:xfrm>
            <a:off x="1350963" y="4686300"/>
            <a:ext cx="6934200" cy="0"/>
          </a:xfrm>
          <a:prstGeom prst="line">
            <a:avLst/>
          </a:prstGeom>
          <a:noFill/>
          <a:ln w="19050">
            <a:solidFill>
              <a:schemeClr val="tx1"/>
            </a:solidFill>
            <a:round/>
            <a:headEnd/>
            <a:tailEnd/>
          </a:ln>
          <a:effectLst/>
        </p:spPr>
        <p:txBody>
          <a:bodyPr/>
          <a:lstStyle/>
          <a:p>
            <a:endParaRPr lang="en-US"/>
          </a:p>
        </p:txBody>
      </p:sp>
      <p:sp>
        <p:nvSpPr>
          <p:cNvPr id="2948109" name="Text Box 13"/>
          <p:cNvSpPr txBox="1">
            <a:spLocks noChangeArrowheads="1"/>
          </p:cNvSpPr>
          <p:nvPr/>
        </p:nvSpPr>
        <p:spPr bwMode="auto">
          <a:xfrm>
            <a:off x="2252663" y="2952750"/>
            <a:ext cx="590550" cy="336550"/>
          </a:xfrm>
          <a:prstGeom prst="rect">
            <a:avLst/>
          </a:prstGeom>
          <a:noFill/>
          <a:ln w="9525">
            <a:noFill/>
            <a:miter lim="800000"/>
            <a:headEnd/>
            <a:tailEnd/>
          </a:ln>
          <a:effectLst/>
        </p:spPr>
        <p:txBody>
          <a:bodyPr wrap="none">
            <a:spAutoFit/>
          </a:bodyPr>
          <a:lstStyle/>
          <a:p>
            <a:pPr algn="ctr"/>
            <a:r>
              <a:rPr lang="en-US" sz="1600">
                <a:cs typeface="Arial" charset="0"/>
              </a:rPr>
              <a:t>47%</a:t>
            </a:r>
          </a:p>
        </p:txBody>
      </p:sp>
      <p:sp>
        <p:nvSpPr>
          <p:cNvPr id="2948110" name="Text Box 14"/>
          <p:cNvSpPr txBox="1">
            <a:spLocks noChangeArrowheads="1"/>
          </p:cNvSpPr>
          <p:nvPr/>
        </p:nvSpPr>
        <p:spPr bwMode="auto">
          <a:xfrm>
            <a:off x="4549775" y="3325813"/>
            <a:ext cx="590550" cy="336550"/>
          </a:xfrm>
          <a:prstGeom prst="rect">
            <a:avLst/>
          </a:prstGeom>
          <a:noFill/>
          <a:ln w="9525">
            <a:noFill/>
            <a:miter lim="800000"/>
            <a:headEnd/>
            <a:tailEnd/>
          </a:ln>
          <a:effectLst/>
        </p:spPr>
        <p:txBody>
          <a:bodyPr wrap="none">
            <a:spAutoFit/>
          </a:bodyPr>
          <a:lstStyle/>
          <a:p>
            <a:pPr algn="ctr"/>
            <a:r>
              <a:rPr lang="en-US" sz="1600">
                <a:cs typeface="Arial" charset="0"/>
              </a:rPr>
              <a:t>33%</a:t>
            </a:r>
          </a:p>
        </p:txBody>
      </p:sp>
      <p:sp>
        <p:nvSpPr>
          <p:cNvPr id="2948112" name="Rectangle 16"/>
          <p:cNvSpPr>
            <a:spLocks noChangeArrowheads="1"/>
          </p:cNvSpPr>
          <p:nvPr/>
        </p:nvSpPr>
        <p:spPr bwMode="auto">
          <a:xfrm>
            <a:off x="2114550" y="3363913"/>
            <a:ext cx="914400" cy="1316037"/>
          </a:xfrm>
          <a:prstGeom prst="rect">
            <a:avLst/>
          </a:prstGeom>
          <a:solidFill>
            <a:srgbClr val="66FFFF"/>
          </a:solidFill>
          <a:ln w="9525">
            <a:solidFill>
              <a:srgbClr val="FFFFFF"/>
            </a:solidFill>
            <a:miter lim="800000"/>
            <a:headEnd/>
            <a:tailEnd/>
          </a:ln>
        </p:spPr>
        <p:txBody>
          <a:bodyPr/>
          <a:lstStyle/>
          <a:p>
            <a:endParaRPr lang="en-US"/>
          </a:p>
        </p:txBody>
      </p:sp>
      <p:sp>
        <p:nvSpPr>
          <p:cNvPr id="2948113" name="Rectangle 17"/>
          <p:cNvSpPr>
            <a:spLocks noChangeArrowheads="1"/>
          </p:cNvSpPr>
          <p:nvPr/>
        </p:nvSpPr>
        <p:spPr bwMode="auto">
          <a:xfrm>
            <a:off x="4410075" y="3754438"/>
            <a:ext cx="914400" cy="925512"/>
          </a:xfrm>
          <a:prstGeom prst="rect">
            <a:avLst/>
          </a:prstGeom>
          <a:solidFill>
            <a:srgbClr val="FFFF00"/>
          </a:solidFill>
          <a:ln w="9525">
            <a:solidFill>
              <a:srgbClr val="FFFFFF"/>
            </a:solidFill>
            <a:miter lim="800000"/>
            <a:headEnd/>
            <a:tailEnd/>
          </a:ln>
        </p:spPr>
        <p:txBody>
          <a:bodyPr/>
          <a:lstStyle/>
          <a:p>
            <a:endParaRPr lang="en-US"/>
          </a:p>
        </p:txBody>
      </p:sp>
      <p:sp>
        <p:nvSpPr>
          <p:cNvPr id="2948115" name="Line 19"/>
          <p:cNvSpPr>
            <a:spLocks noChangeShapeType="1"/>
          </p:cNvSpPr>
          <p:nvPr/>
        </p:nvSpPr>
        <p:spPr bwMode="auto">
          <a:xfrm>
            <a:off x="1428750" y="1878013"/>
            <a:ext cx="1588" cy="2801937"/>
          </a:xfrm>
          <a:prstGeom prst="line">
            <a:avLst/>
          </a:prstGeom>
          <a:noFill/>
          <a:ln w="19050">
            <a:solidFill>
              <a:srgbClr val="FFFFFF"/>
            </a:solidFill>
            <a:round/>
            <a:headEnd/>
            <a:tailEnd/>
          </a:ln>
        </p:spPr>
        <p:txBody>
          <a:bodyPr/>
          <a:lstStyle/>
          <a:p>
            <a:endParaRPr lang="en-US"/>
          </a:p>
        </p:txBody>
      </p:sp>
      <p:sp>
        <p:nvSpPr>
          <p:cNvPr id="2948116" name="Line 20"/>
          <p:cNvSpPr>
            <a:spLocks noChangeShapeType="1"/>
          </p:cNvSpPr>
          <p:nvPr/>
        </p:nvSpPr>
        <p:spPr bwMode="auto">
          <a:xfrm>
            <a:off x="1352550" y="4679950"/>
            <a:ext cx="76200" cy="1588"/>
          </a:xfrm>
          <a:prstGeom prst="line">
            <a:avLst/>
          </a:prstGeom>
          <a:noFill/>
          <a:ln w="19050">
            <a:solidFill>
              <a:srgbClr val="FFFFFF"/>
            </a:solidFill>
            <a:round/>
            <a:headEnd/>
            <a:tailEnd/>
          </a:ln>
        </p:spPr>
        <p:txBody>
          <a:bodyPr/>
          <a:lstStyle/>
          <a:p>
            <a:endParaRPr lang="en-US"/>
          </a:p>
        </p:txBody>
      </p:sp>
      <p:sp>
        <p:nvSpPr>
          <p:cNvPr id="2948117" name="Line 21"/>
          <p:cNvSpPr>
            <a:spLocks noChangeShapeType="1"/>
          </p:cNvSpPr>
          <p:nvPr/>
        </p:nvSpPr>
        <p:spPr bwMode="auto">
          <a:xfrm>
            <a:off x="1352550" y="3279775"/>
            <a:ext cx="76200" cy="0"/>
          </a:xfrm>
          <a:prstGeom prst="line">
            <a:avLst/>
          </a:prstGeom>
          <a:noFill/>
          <a:ln w="19050">
            <a:solidFill>
              <a:srgbClr val="FFFFFF"/>
            </a:solidFill>
            <a:round/>
            <a:headEnd/>
            <a:tailEnd/>
          </a:ln>
        </p:spPr>
        <p:txBody>
          <a:bodyPr/>
          <a:lstStyle/>
          <a:p>
            <a:endParaRPr lang="en-US"/>
          </a:p>
        </p:txBody>
      </p:sp>
      <p:sp>
        <p:nvSpPr>
          <p:cNvPr id="2948118" name="Line 22"/>
          <p:cNvSpPr>
            <a:spLocks noChangeShapeType="1"/>
          </p:cNvSpPr>
          <p:nvPr/>
        </p:nvSpPr>
        <p:spPr bwMode="auto">
          <a:xfrm>
            <a:off x="1352550" y="1878013"/>
            <a:ext cx="76200" cy="0"/>
          </a:xfrm>
          <a:prstGeom prst="line">
            <a:avLst/>
          </a:prstGeom>
          <a:noFill/>
          <a:ln w="19050">
            <a:solidFill>
              <a:srgbClr val="FFFFFF"/>
            </a:solidFill>
            <a:round/>
            <a:headEnd/>
            <a:tailEnd/>
          </a:ln>
        </p:spPr>
        <p:txBody>
          <a:bodyPr/>
          <a:lstStyle/>
          <a:p>
            <a:endParaRPr lang="en-US"/>
          </a:p>
        </p:txBody>
      </p:sp>
      <p:sp>
        <p:nvSpPr>
          <p:cNvPr id="2948119" name="Rectangle 23"/>
          <p:cNvSpPr>
            <a:spLocks noChangeArrowheads="1"/>
          </p:cNvSpPr>
          <p:nvPr/>
        </p:nvSpPr>
        <p:spPr bwMode="auto">
          <a:xfrm>
            <a:off x="1114425" y="4572000"/>
            <a:ext cx="112713" cy="244475"/>
          </a:xfrm>
          <a:prstGeom prst="rect">
            <a:avLst/>
          </a:prstGeom>
          <a:noFill/>
          <a:ln w="9525">
            <a:noFill/>
            <a:miter lim="800000"/>
            <a:headEnd/>
            <a:tailEnd/>
          </a:ln>
        </p:spPr>
        <p:txBody>
          <a:bodyPr wrap="none" lIns="0" tIns="0" rIns="0" bIns="0">
            <a:spAutoFit/>
          </a:bodyPr>
          <a:lstStyle/>
          <a:p>
            <a:pPr algn="r"/>
            <a:r>
              <a:rPr lang="en-US" sz="1600">
                <a:solidFill>
                  <a:srgbClr val="FFFFFF"/>
                </a:solidFill>
                <a:cs typeface="Arial" charset="0"/>
              </a:rPr>
              <a:t>0</a:t>
            </a:r>
            <a:endParaRPr lang="en-US" sz="1600" b="0">
              <a:cs typeface="Arial" charset="0"/>
            </a:endParaRPr>
          </a:p>
        </p:txBody>
      </p:sp>
      <p:sp>
        <p:nvSpPr>
          <p:cNvPr id="2948120" name="Rectangle 24"/>
          <p:cNvSpPr>
            <a:spLocks noChangeArrowheads="1"/>
          </p:cNvSpPr>
          <p:nvPr/>
        </p:nvSpPr>
        <p:spPr bwMode="auto">
          <a:xfrm>
            <a:off x="1001713" y="3170238"/>
            <a:ext cx="225425" cy="244475"/>
          </a:xfrm>
          <a:prstGeom prst="rect">
            <a:avLst/>
          </a:prstGeom>
          <a:noFill/>
          <a:ln w="9525">
            <a:noFill/>
            <a:miter lim="800000"/>
            <a:headEnd/>
            <a:tailEnd/>
          </a:ln>
        </p:spPr>
        <p:txBody>
          <a:bodyPr wrap="none" lIns="0" tIns="0" rIns="0" bIns="0">
            <a:spAutoFit/>
          </a:bodyPr>
          <a:lstStyle/>
          <a:p>
            <a:pPr algn="r"/>
            <a:r>
              <a:rPr lang="en-US" sz="1600">
                <a:solidFill>
                  <a:srgbClr val="FFFFFF"/>
                </a:solidFill>
                <a:cs typeface="Arial" charset="0"/>
              </a:rPr>
              <a:t>50</a:t>
            </a:r>
            <a:endParaRPr lang="en-US" sz="1600" b="0">
              <a:cs typeface="Arial" charset="0"/>
            </a:endParaRPr>
          </a:p>
        </p:txBody>
      </p:sp>
      <p:sp>
        <p:nvSpPr>
          <p:cNvPr id="2948121" name="Rectangle 25"/>
          <p:cNvSpPr>
            <a:spLocks noChangeArrowheads="1"/>
          </p:cNvSpPr>
          <p:nvPr/>
        </p:nvSpPr>
        <p:spPr bwMode="auto">
          <a:xfrm>
            <a:off x="889000" y="1768475"/>
            <a:ext cx="338138" cy="244475"/>
          </a:xfrm>
          <a:prstGeom prst="rect">
            <a:avLst/>
          </a:prstGeom>
          <a:noFill/>
          <a:ln w="9525">
            <a:noFill/>
            <a:miter lim="800000"/>
            <a:headEnd/>
            <a:tailEnd/>
          </a:ln>
        </p:spPr>
        <p:txBody>
          <a:bodyPr wrap="none" lIns="0" tIns="0" rIns="0" bIns="0">
            <a:spAutoFit/>
          </a:bodyPr>
          <a:lstStyle/>
          <a:p>
            <a:pPr algn="r"/>
            <a:r>
              <a:rPr lang="en-US" sz="1600">
                <a:solidFill>
                  <a:srgbClr val="FFFFFF"/>
                </a:solidFill>
                <a:cs typeface="Arial" charset="0"/>
              </a:rPr>
              <a:t>100</a:t>
            </a:r>
            <a:endParaRPr lang="en-US" sz="1600" b="0">
              <a:cs typeface="Arial" charset="0"/>
            </a:endParaRPr>
          </a:p>
        </p:txBody>
      </p:sp>
    </p:spTree>
    <p:extLst>
      <p:ext uri="{BB962C8B-B14F-4D97-AF65-F5344CB8AC3E}">
        <p14:creationId xmlns:p14="http://schemas.microsoft.com/office/powerpoint/2010/main" val="319598791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3" name="Rectangle 53"/>
          <p:cNvSpPr>
            <a:spLocks noGrp="1" noChangeArrowheads="1"/>
          </p:cNvSpPr>
          <p:nvPr>
            <p:ph type="title"/>
          </p:nvPr>
        </p:nvSpPr>
        <p:spPr/>
        <p:txBody>
          <a:bodyPr/>
          <a:lstStyle/>
          <a:p>
            <a:r>
              <a:rPr lang="en-US"/>
              <a:t>Similar Outcomes in Primary and Psychiatric Care Settings</a:t>
            </a:r>
          </a:p>
        </p:txBody>
      </p:sp>
      <p:sp>
        <p:nvSpPr>
          <p:cNvPr id="174085" name="Text Box 5"/>
          <p:cNvSpPr txBox="1">
            <a:spLocks noChangeArrowheads="1"/>
          </p:cNvSpPr>
          <p:nvPr/>
        </p:nvSpPr>
        <p:spPr bwMode="auto">
          <a:xfrm>
            <a:off x="423863" y="6072188"/>
            <a:ext cx="1071562" cy="336550"/>
          </a:xfrm>
          <a:prstGeom prst="rect">
            <a:avLst/>
          </a:prstGeom>
          <a:noFill/>
          <a:ln w="9525">
            <a:noFill/>
            <a:miter lim="800000"/>
            <a:headEnd/>
            <a:tailEnd/>
          </a:ln>
          <a:effectLst/>
        </p:spPr>
        <p:txBody>
          <a:bodyPr wrap="none">
            <a:spAutoFit/>
          </a:bodyPr>
          <a:lstStyle/>
          <a:p>
            <a:r>
              <a:rPr lang="en-US" sz="1600">
                <a:solidFill>
                  <a:srgbClr val="FFFFFF"/>
                </a:solidFill>
              </a:rPr>
              <a:t>N = 2,876</a:t>
            </a:r>
          </a:p>
        </p:txBody>
      </p:sp>
      <p:sp>
        <p:nvSpPr>
          <p:cNvPr id="174087" name="Text Box 7"/>
          <p:cNvSpPr txBox="1">
            <a:spLocks noChangeArrowheads="1"/>
          </p:cNvSpPr>
          <p:nvPr/>
        </p:nvSpPr>
        <p:spPr bwMode="auto">
          <a:xfrm rot="-5400000">
            <a:off x="821532" y="3074193"/>
            <a:ext cx="387350" cy="366713"/>
          </a:xfrm>
          <a:prstGeom prst="rect">
            <a:avLst/>
          </a:prstGeom>
          <a:noFill/>
          <a:ln w="9525">
            <a:noFill/>
            <a:miter lim="800000"/>
            <a:headEnd/>
            <a:tailEnd/>
          </a:ln>
          <a:effectLst/>
        </p:spPr>
        <p:txBody>
          <a:bodyPr wrap="none">
            <a:spAutoFit/>
          </a:bodyPr>
          <a:lstStyle/>
          <a:p>
            <a:r>
              <a:rPr lang="en-US">
                <a:solidFill>
                  <a:srgbClr val="FFFFFF"/>
                </a:solidFill>
              </a:rPr>
              <a:t>%</a:t>
            </a:r>
          </a:p>
        </p:txBody>
      </p:sp>
      <p:sp>
        <p:nvSpPr>
          <p:cNvPr id="174090" name="Rectangle 10"/>
          <p:cNvSpPr>
            <a:spLocks noChangeArrowheads="1"/>
          </p:cNvSpPr>
          <p:nvPr/>
        </p:nvSpPr>
        <p:spPr bwMode="auto">
          <a:xfrm>
            <a:off x="2339975" y="3744913"/>
            <a:ext cx="739775" cy="1603375"/>
          </a:xfrm>
          <a:prstGeom prst="rect">
            <a:avLst/>
          </a:prstGeom>
          <a:solidFill>
            <a:srgbClr val="99FFCC"/>
          </a:solidFill>
          <a:ln w="9525">
            <a:solidFill>
              <a:srgbClr val="FFFFFF"/>
            </a:solidFill>
            <a:miter lim="800000"/>
            <a:headEnd/>
            <a:tailEnd/>
          </a:ln>
        </p:spPr>
        <p:txBody>
          <a:bodyPr/>
          <a:lstStyle/>
          <a:p>
            <a:endParaRPr lang="en-US" sz="3200" b="0">
              <a:solidFill>
                <a:srgbClr val="FFFFFF"/>
              </a:solidFill>
            </a:endParaRPr>
          </a:p>
        </p:txBody>
      </p:sp>
      <p:sp>
        <p:nvSpPr>
          <p:cNvPr id="174091" name="Rectangle 11"/>
          <p:cNvSpPr>
            <a:spLocks noChangeArrowheads="1"/>
          </p:cNvSpPr>
          <p:nvPr/>
        </p:nvSpPr>
        <p:spPr bwMode="auto">
          <a:xfrm>
            <a:off x="4919663" y="4418013"/>
            <a:ext cx="739775" cy="930275"/>
          </a:xfrm>
          <a:prstGeom prst="rect">
            <a:avLst/>
          </a:prstGeom>
          <a:solidFill>
            <a:srgbClr val="99FFCC"/>
          </a:solidFill>
          <a:ln w="9525">
            <a:solidFill>
              <a:srgbClr val="FFFFFF"/>
            </a:solidFill>
            <a:miter lim="800000"/>
            <a:headEnd/>
            <a:tailEnd/>
          </a:ln>
        </p:spPr>
        <p:txBody>
          <a:bodyPr/>
          <a:lstStyle/>
          <a:p>
            <a:endParaRPr lang="en-US" sz="3200" b="0">
              <a:solidFill>
                <a:srgbClr val="FFFFFF"/>
              </a:solidFill>
            </a:endParaRPr>
          </a:p>
        </p:txBody>
      </p:sp>
      <p:sp>
        <p:nvSpPr>
          <p:cNvPr id="174092" name="Rectangle 12"/>
          <p:cNvSpPr>
            <a:spLocks noChangeArrowheads="1"/>
          </p:cNvSpPr>
          <p:nvPr/>
        </p:nvSpPr>
        <p:spPr bwMode="auto">
          <a:xfrm>
            <a:off x="3079750" y="3678238"/>
            <a:ext cx="730250" cy="1670050"/>
          </a:xfrm>
          <a:prstGeom prst="rect">
            <a:avLst/>
          </a:prstGeom>
          <a:solidFill>
            <a:srgbClr val="FF0000"/>
          </a:solidFill>
          <a:ln w="9525">
            <a:solidFill>
              <a:srgbClr val="FFFFFF"/>
            </a:solidFill>
            <a:miter lim="800000"/>
            <a:headEnd/>
            <a:tailEnd/>
          </a:ln>
        </p:spPr>
        <p:txBody>
          <a:bodyPr/>
          <a:lstStyle/>
          <a:p>
            <a:endParaRPr lang="en-US" sz="3200" b="0">
              <a:solidFill>
                <a:srgbClr val="FFFFFF"/>
              </a:solidFill>
            </a:endParaRPr>
          </a:p>
        </p:txBody>
      </p:sp>
      <p:sp>
        <p:nvSpPr>
          <p:cNvPr id="174093" name="Rectangle 13"/>
          <p:cNvSpPr>
            <a:spLocks noChangeArrowheads="1"/>
          </p:cNvSpPr>
          <p:nvPr/>
        </p:nvSpPr>
        <p:spPr bwMode="auto">
          <a:xfrm>
            <a:off x="5659438" y="4370388"/>
            <a:ext cx="730250" cy="977900"/>
          </a:xfrm>
          <a:prstGeom prst="rect">
            <a:avLst/>
          </a:prstGeom>
          <a:solidFill>
            <a:srgbClr val="FF0000"/>
          </a:solidFill>
          <a:ln w="9525">
            <a:solidFill>
              <a:srgbClr val="FFFFFF"/>
            </a:solidFill>
            <a:miter lim="800000"/>
            <a:headEnd/>
            <a:tailEnd/>
          </a:ln>
        </p:spPr>
        <p:txBody>
          <a:bodyPr/>
          <a:lstStyle/>
          <a:p>
            <a:endParaRPr lang="en-US" sz="3200" b="0">
              <a:solidFill>
                <a:srgbClr val="FFFFFF"/>
              </a:solidFill>
            </a:endParaRPr>
          </a:p>
        </p:txBody>
      </p:sp>
      <p:sp>
        <p:nvSpPr>
          <p:cNvPr id="174094" name="Line 14"/>
          <p:cNvSpPr>
            <a:spLocks noChangeShapeType="1"/>
          </p:cNvSpPr>
          <p:nvPr/>
        </p:nvSpPr>
        <p:spPr bwMode="auto">
          <a:xfrm>
            <a:off x="1789113" y="1866900"/>
            <a:ext cx="1587" cy="3481388"/>
          </a:xfrm>
          <a:prstGeom prst="line">
            <a:avLst/>
          </a:prstGeom>
          <a:noFill/>
          <a:ln w="19050">
            <a:solidFill>
              <a:srgbClr val="FFFFFF"/>
            </a:solidFill>
            <a:round/>
            <a:headEnd/>
            <a:tailEnd/>
          </a:ln>
        </p:spPr>
        <p:txBody>
          <a:bodyPr/>
          <a:lstStyle/>
          <a:p>
            <a:endParaRPr lang="en-US" sz="3200" b="0">
              <a:solidFill>
                <a:srgbClr val="FFFFFF"/>
              </a:solidFill>
            </a:endParaRPr>
          </a:p>
        </p:txBody>
      </p:sp>
      <p:sp>
        <p:nvSpPr>
          <p:cNvPr id="174095" name="Line 15"/>
          <p:cNvSpPr>
            <a:spLocks noChangeShapeType="1"/>
          </p:cNvSpPr>
          <p:nvPr/>
        </p:nvSpPr>
        <p:spPr bwMode="auto">
          <a:xfrm>
            <a:off x="1712913" y="5348288"/>
            <a:ext cx="76200" cy="1587"/>
          </a:xfrm>
          <a:prstGeom prst="line">
            <a:avLst/>
          </a:prstGeom>
          <a:noFill/>
          <a:ln w="19050">
            <a:solidFill>
              <a:srgbClr val="FFFFFF"/>
            </a:solidFill>
            <a:round/>
            <a:headEnd/>
            <a:tailEnd/>
          </a:ln>
        </p:spPr>
        <p:txBody>
          <a:bodyPr/>
          <a:lstStyle/>
          <a:p>
            <a:endParaRPr lang="en-US" sz="3200" b="0">
              <a:solidFill>
                <a:srgbClr val="FFFFFF"/>
              </a:solidFill>
            </a:endParaRPr>
          </a:p>
        </p:txBody>
      </p:sp>
      <p:sp>
        <p:nvSpPr>
          <p:cNvPr id="174096" name="Line 16"/>
          <p:cNvSpPr>
            <a:spLocks noChangeShapeType="1"/>
          </p:cNvSpPr>
          <p:nvPr/>
        </p:nvSpPr>
        <p:spPr bwMode="auto">
          <a:xfrm>
            <a:off x="1712913" y="4997450"/>
            <a:ext cx="76200" cy="1588"/>
          </a:xfrm>
          <a:prstGeom prst="line">
            <a:avLst/>
          </a:prstGeom>
          <a:noFill/>
          <a:ln w="19050">
            <a:solidFill>
              <a:srgbClr val="FFFFFF"/>
            </a:solidFill>
            <a:round/>
            <a:headEnd/>
            <a:tailEnd/>
          </a:ln>
        </p:spPr>
        <p:txBody>
          <a:bodyPr/>
          <a:lstStyle/>
          <a:p>
            <a:endParaRPr lang="en-US" sz="3200" b="0">
              <a:solidFill>
                <a:srgbClr val="FFFFFF"/>
              </a:solidFill>
            </a:endParaRPr>
          </a:p>
        </p:txBody>
      </p:sp>
      <p:sp>
        <p:nvSpPr>
          <p:cNvPr id="174097" name="Line 17"/>
          <p:cNvSpPr>
            <a:spLocks noChangeShapeType="1"/>
          </p:cNvSpPr>
          <p:nvPr/>
        </p:nvSpPr>
        <p:spPr bwMode="auto">
          <a:xfrm>
            <a:off x="1712913" y="4656138"/>
            <a:ext cx="76200" cy="1587"/>
          </a:xfrm>
          <a:prstGeom prst="line">
            <a:avLst/>
          </a:prstGeom>
          <a:noFill/>
          <a:ln w="19050">
            <a:solidFill>
              <a:srgbClr val="FFFFFF"/>
            </a:solidFill>
            <a:round/>
            <a:headEnd/>
            <a:tailEnd/>
          </a:ln>
        </p:spPr>
        <p:txBody>
          <a:bodyPr/>
          <a:lstStyle/>
          <a:p>
            <a:endParaRPr lang="en-US" sz="3200" b="0">
              <a:solidFill>
                <a:srgbClr val="FFFFFF"/>
              </a:solidFill>
            </a:endParaRPr>
          </a:p>
        </p:txBody>
      </p:sp>
      <p:sp>
        <p:nvSpPr>
          <p:cNvPr id="174098" name="Line 18"/>
          <p:cNvSpPr>
            <a:spLocks noChangeShapeType="1"/>
          </p:cNvSpPr>
          <p:nvPr/>
        </p:nvSpPr>
        <p:spPr bwMode="auto">
          <a:xfrm>
            <a:off x="1712913" y="4305300"/>
            <a:ext cx="76200" cy="1588"/>
          </a:xfrm>
          <a:prstGeom prst="line">
            <a:avLst/>
          </a:prstGeom>
          <a:noFill/>
          <a:ln w="19050">
            <a:solidFill>
              <a:srgbClr val="FFFFFF"/>
            </a:solidFill>
            <a:round/>
            <a:headEnd/>
            <a:tailEnd/>
          </a:ln>
        </p:spPr>
        <p:txBody>
          <a:bodyPr/>
          <a:lstStyle/>
          <a:p>
            <a:endParaRPr lang="en-US" sz="3200" b="0">
              <a:solidFill>
                <a:srgbClr val="FFFFFF"/>
              </a:solidFill>
            </a:endParaRPr>
          </a:p>
        </p:txBody>
      </p:sp>
      <p:sp>
        <p:nvSpPr>
          <p:cNvPr id="174099" name="Line 19"/>
          <p:cNvSpPr>
            <a:spLocks noChangeShapeType="1"/>
          </p:cNvSpPr>
          <p:nvPr/>
        </p:nvSpPr>
        <p:spPr bwMode="auto">
          <a:xfrm>
            <a:off x="1712913" y="3954463"/>
            <a:ext cx="76200" cy="1587"/>
          </a:xfrm>
          <a:prstGeom prst="line">
            <a:avLst/>
          </a:prstGeom>
          <a:noFill/>
          <a:ln w="19050">
            <a:solidFill>
              <a:srgbClr val="FFFFFF"/>
            </a:solidFill>
            <a:round/>
            <a:headEnd/>
            <a:tailEnd/>
          </a:ln>
        </p:spPr>
        <p:txBody>
          <a:bodyPr/>
          <a:lstStyle/>
          <a:p>
            <a:endParaRPr lang="en-US" sz="3200" b="0">
              <a:solidFill>
                <a:srgbClr val="FFFFFF"/>
              </a:solidFill>
            </a:endParaRPr>
          </a:p>
        </p:txBody>
      </p:sp>
      <p:sp>
        <p:nvSpPr>
          <p:cNvPr id="174100" name="Line 20"/>
          <p:cNvSpPr>
            <a:spLocks noChangeShapeType="1"/>
          </p:cNvSpPr>
          <p:nvPr/>
        </p:nvSpPr>
        <p:spPr bwMode="auto">
          <a:xfrm>
            <a:off x="1712913" y="3611563"/>
            <a:ext cx="76200" cy="1587"/>
          </a:xfrm>
          <a:prstGeom prst="line">
            <a:avLst/>
          </a:prstGeom>
          <a:noFill/>
          <a:ln w="19050">
            <a:solidFill>
              <a:srgbClr val="FFFFFF"/>
            </a:solidFill>
            <a:round/>
            <a:headEnd/>
            <a:tailEnd/>
          </a:ln>
        </p:spPr>
        <p:txBody>
          <a:bodyPr/>
          <a:lstStyle/>
          <a:p>
            <a:endParaRPr lang="en-US" sz="3200" b="0">
              <a:solidFill>
                <a:srgbClr val="FFFFFF"/>
              </a:solidFill>
            </a:endParaRPr>
          </a:p>
        </p:txBody>
      </p:sp>
      <p:sp>
        <p:nvSpPr>
          <p:cNvPr id="174101" name="Line 21"/>
          <p:cNvSpPr>
            <a:spLocks noChangeShapeType="1"/>
          </p:cNvSpPr>
          <p:nvPr/>
        </p:nvSpPr>
        <p:spPr bwMode="auto">
          <a:xfrm>
            <a:off x="1712913" y="3260725"/>
            <a:ext cx="76200" cy="1588"/>
          </a:xfrm>
          <a:prstGeom prst="line">
            <a:avLst/>
          </a:prstGeom>
          <a:noFill/>
          <a:ln w="19050">
            <a:solidFill>
              <a:srgbClr val="FFFFFF"/>
            </a:solidFill>
            <a:round/>
            <a:headEnd/>
            <a:tailEnd/>
          </a:ln>
        </p:spPr>
        <p:txBody>
          <a:bodyPr/>
          <a:lstStyle/>
          <a:p>
            <a:endParaRPr lang="en-US" sz="3200" b="0">
              <a:solidFill>
                <a:srgbClr val="FFFFFF"/>
              </a:solidFill>
            </a:endParaRPr>
          </a:p>
        </p:txBody>
      </p:sp>
      <p:sp>
        <p:nvSpPr>
          <p:cNvPr id="174102" name="Line 22"/>
          <p:cNvSpPr>
            <a:spLocks noChangeShapeType="1"/>
          </p:cNvSpPr>
          <p:nvPr/>
        </p:nvSpPr>
        <p:spPr bwMode="auto">
          <a:xfrm>
            <a:off x="1712913" y="2909888"/>
            <a:ext cx="76200" cy="1587"/>
          </a:xfrm>
          <a:prstGeom prst="line">
            <a:avLst/>
          </a:prstGeom>
          <a:noFill/>
          <a:ln w="19050">
            <a:solidFill>
              <a:srgbClr val="FFFFFF"/>
            </a:solidFill>
            <a:round/>
            <a:headEnd/>
            <a:tailEnd/>
          </a:ln>
        </p:spPr>
        <p:txBody>
          <a:bodyPr/>
          <a:lstStyle/>
          <a:p>
            <a:endParaRPr lang="en-US" sz="3200" b="0">
              <a:solidFill>
                <a:srgbClr val="FFFFFF"/>
              </a:solidFill>
            </a:endParaRPr>
          </a:p>
        </p:txBody>
      </p:sp>
      <p:sp>
        <p:nvSpPr>
          <p:cNvPr id="174103" name="Line 23"/>
          <p:cNvSpPr>
            <a:spLocks noChangeShapeType="1"/>
          </p:cNvSpPr>
          <p:nvPr/>
        </p:nvSpPr>
        <p:spPr bwMode="auto">
          <a:xfrm>
            <a:off x="1712913" y="2559050"/>
            <a:ext cx="76200" cy="1588"/>
          </a:xfrm>
          <a:prstGeom prst="line">
            <a:avLst/>
          </a:prstGeom>
          <a:noFill/>
          <a:ln w="19050">
            <a:solidFill>
              <a:srgbClr val="FFFFFF"/>
            </a:solidFill>
            <a:round/>
            <a:headEnd/>
            <a:tailEnd/>
          </a:ln>
        </p:spPr>
        <p:txBody>
          <a:bodyPr/>
          <a:lstStyle/>
          <a:p>
            <a:endParaRPr lang="en-US" sz="3200" b="0">
              <a:solidFill>
                <a:srgbClr val="FFFFFF"/>
              </a:solidFill>
            </a:endParaRPr>
          </a:p>
        </p:txBody>
      </p:sp>
      <p:sp>
        <p:nvSpPr>
          <p:cNvPr id="174104" name="Line 24"/>
          <p:cNvSpPr>
            <a:spLocks noChangeShapeType="1"/>
          </p:cNvSpPr>
          <p:nvPr/>
        </p:nvSpPr>
        <p:spPr bwMode="auto">
          <a:xfrm>
            <a:off x="1712913" y="2217738"/>
            <a:ext cx="76200" cy="1587"/>
          </a:xfrm>
          <a:prstGeom prst="line">
            <a:avLst/>
          </a:prstGeom>
          <a:noFill/>
          <a:ln w="19050">
            <a:solidFill>
              <a:srgbClr val="FFFFFF"/>
            </a:solidFill>
            <a:round/>
            <a:headEnd/>
            <a:tailEnd/>
          </a:ln>
        </p:spPr>
        <p:txBody>
          <a:bodyPr/>
          <a:lstStyle/>
          <a:p>
            <a:endParaRPr lang="en-US" sz="3200" b="0">
              <a:solidFill>
                <a:srgbClr val="FFFFFF"/>
              </a:solidFill>
            </a:endParaRPr>
          </a:p>
        </p:txBody>
      </p:sp>
      <p:sp>
        <p:nvSpPr>
          <p:cNvPr id="174105" name="Line 25"/>
          <p:cNvSpPr>
            <a:spLocks noChangeShapeType="1"/>
          </p:cNvSpPr>
          <p:nvPr/>
        </p:nvSpPr>
        <p:spPr bwMode="auto">
          <a:xfrm>
            <a:off x="1712913" y="1866900"/>
            <a:ext cx="76200" cy="1588"/>
          </a:xfrm>
          <a:prstGeom prst="line">
            <a:avLst/>
          </a:prstGeom>
          <a:noFill/>
          <a:ln w="19050">
            <a:solidFill>
              <a:srgbClr val="FFFFFF"/>
            </a:solidFill>
            <a:round/>
            <a:headEnd/>
            <a:tailEnd/>
          </a:ln>
        </p:spPr>
        <p:txBody>
          <a:bodyPr/>
          <a:lstStyle/>
          <a:p>
            <a:endParaRPr lang="en-US" sz="3200" b="0">
              <a:solidFill>
                <a:srgbClr val="FFFFFF"/>
              </a:solidFill>
            </a:endParaRPr>
          </a:p>
        </p:txBody>
      </p:sp>
      <p:sp>
        <p:nvSpPr>
          <p:cNvPr id="174106" name="Line 26"/>
          <p:cNvSpPr>
            <a:spLocks noChangeShapeType="1"/>
          </p:cNvSpPr>
          <p:nvPr/>
        </p:nvSpPr>
        <p:spPr bwMode="auto">
          <a:xfrm>
            <a:off x="1789113" y="5348288"/>
            <a:ext cx="5159375" cy="1587"/>
          </a:xfrm>
          <a:prstGeom prst="line">
            <a:avLst/>
          </a:prstGeom>
          <a:noFill/>
          <a:ln w="19050">
            <a:solidFill>
              <a:srgbClr val="FFFFFF"/>
            </a:solidFill>
            <a:round/>
            <a:headEnd/>
            <a:tailEnd/>
          </a:ln>
        </p:spPr>
        <p:txBody>
          <a:bodyPr/>
          <a:lstStyle/>
          <a:p>
            <a:endParaRPr lang="en-US" sz="3200" b="0">
              <a:solidFill>
                <a:srgbClr val="FFFFFF"/>
              </a:solidFill>
            </a:endParaRPr>
          </a:p>
        </p:txBody>
      </p:sp>
      <p:sp>
        <p:nvSpPr>
          <p:cNvPr id="174107" name="Line 27"/>
          <p:cNvSpPr>
            <a:spLocks noChangeShapeType="1"/>
          </p:cNvSpPr>
          <p:nvPr/>
        </p:nvSpPr>
        <p:spPr bwMode="auto">
          <a:xfrm flipV="1">
            <a:off x="1789113" y="5348288"/>
            <a:ext cx="1587" cy="76200"/>
          </a:xfrm>
          <a:prstGeom prst="line">
            <a:avLst/>
          </a:prstGeom>
          <a:noFill/>
          <a:ln w="19050">
            <a:solidFill>
              <a:srgbClr val="FFFFFF"/>
            </a:solidFill>
            <a:round/>
            <a:headEnd/>
            <a:tailEnd/>
          </a:ln>
        </p:spPr>
        <p:txBody>
          <a:bodyPr/>
          <a:lstStyle/>
          <a:p>
            <a:endParaRPr lang="en-US" sz="3200" b="0">
              <a:solidFill>
                <a:srgbClr val="FFFFFF"/>
              </a:solidFill>
            </a:endParaRPr>
          </a:p>
        </p:txBody>
      </p:sp>
      <p:sp>
        <p:nvSpPr>
          <p:cNvPr id="174108" name="Line 28"/>
          <p:cNvSpPr>
            <a:spLocks noChangeShapeType="1"/>
          </p:cNvSpPr>
          <p:nvPr/>
        </p:nvSpPr>
        <p:spPr bwMode="auto">
          <a:xfrm flipV="1">
            <a:off x="4368800" y="5348288"/>
            <a:ext cx="1588" cy="76200"/>
          </a:xfrm>
          <a:prstGeom prst="line">
            <a:avLst/>
          </a:prstGeom>
          <a:noFill/>
          <a:ln w="19050">
            <a:solidFill>
              <a:srgbClr val="FFFFFF"/>
            </a:solidFill>
            <a:round/>
            <a:headEnd/>
            <a:tailEnd/>
          </a:ln>
        </p:spPr>
        <p:txBody>
          <a:bodyPr/>
          <a:lstStyle/>
          <a:p>
            <a:endParaRPr lang="en-US" sz="3200" b="0">
              <a:solidFill>
                <a:srgbClr val="FFFFFF"/>
              </a:solidFill>
            </a:endParaRPr>
          </a:p>
        </p:txBody>
      </p:sp>
      <p:sp>
        <p:nvSpPr>
          <p:cNvPr id="174109" name="Line 29"/>
          <p:cNvSpPr>
            <a:spLocks noChangeShapeType="1"/>
          </p:cNvSpPr>
          <p:nvPr/>
        </p:nvSpPr>
        <p:spPr bwMode="auto">
          <a:xfrm flipV="1">
            <a:off x="6948488" y="5348288"/>
            <a:ext cx="1587" cy="76200"/>
          </a:xfrm>
          <a:prstGeom prst="line">
            <a:avLst/>
          </a:prstGeom>
          <a:noFill/>
          <a:ln w="19050">
            <a:solidFill>
              <a:srgbClr val="FFFFFF"/>
            </a:solidFill>
            <a:round/>
            <a:headEnd/>
            <a:tailEnd/>
          </a:ln>
        </p:spPr>
        <p:txBody>
          <a:bodyPr/>
          <a:lstStyle/>
          <a:p>
            <a:endParaRPr lang="en-US" sz="3200" b="0">
              <a:solidFill>
                <a:srgbClr val="FFFFFF"/>
              </a:solidFill>
            </a:endParaRPr>
          </a:p>
        </p:txBody>
      </p:sp>
      <p:sp>
        <p:nvSpPr>
          <p:cNvPr id="174110" name="Rectangle 30"/>
          <p:cNvSpPr>
            <a:spLocks noChangeArrowheads="1"/>
          </p:cNvSpPr>
          <p:nvPr/>
        </p:nvSpPr>
        <p:spPr bwMode="auto">
          <a:xfrm>
            <a:off x="2586038" y="3384550"/>
            <a:ext cx="254000" cy="274638"/>
          </a:xfrm>
          <a:prstGeom prst="rect">
            <a:avLst/>
          </a:prstGeom>
          <a:noFill/>
          <a:ln w="9525">
            <a:noFill/>
            <a:miter lim="800000"/>
            <a:headEnd/>
            <a:tailEnd/>
          </a:ln>
        </p:spPr>
        <p:txBody>
          <a:bodyPr wrap="none" lIns="0" tIns="0" rIns="0" bIns="0">
            <a:spAutoFit/>
          </a:bodyPr>
          <a:lstStyle/>
          <a:p>
            <a:r>
              <a:rPr lang="en-US">
                <a:solidFill>
                  <a:srgbClr val="FFFFFF"/>
                </a:solidFill>
              </a:rPr>
              <a:t>46</a:t>
            </a:r>
            <a:endParaRPr lang="en-US" sz="3200" b="0">
              <a:solidFill>
                <a:srgbClr val="FFFFFF"/>
              </a:solidFill>
            </a:endParaRPr>
          </a:p>
        </p:txBody>
      </p:sp>
      <p:sp>
        <p:nvSpPr>
          <p:cNvPr id="174111" name="Rectangle 31"/>
          <p:cNvSpPr>
            <a:spLocks noChangeArrowheads="1"/>
          </p:cNvSpPr>
          <p:nvPr/>
        </p:nvSpPr>
        <p:spPr bwMode="auto">
          <a:xfrm>
            <a:off x="5070475" y="4057650"/>
            <a:ext cx="444500" cy="274638"/>
          </a:xfrm>
          <a:prstGeom prst="rect">
            <a:avLst/>
          </a:prstGeom>
          <a:noFill/>
          <a:ln w="9525">
            <a:noFill/>
            <a:miter lim="800000"/>
            <a:headEnd/>
            <a:tailEnd/>
          </a:ln>
        </p:spPr>
        <p:txBody>
          <a:bodyPr wrap="none" lIns="0" tIns="0" rIns="0" bIns="0">
            <a:spAutoFit/>
          </a:bodyPr>
          <a:lstStyle/>
          <a:p>
            <a:r>
              <a:rPr lang="en-US">
                <a:solidFill>
                  <a:srgbClr val="FFFFFF"/>
                </a:solidFill>
              </a:rPr>
              <a:t>26.6</a:t>
            </a:r>
            <a:endParaRPr lang="en-US" sz="3200" b="0">
              <a:solidFill>
                <a:srgbClr val="FFFFFF"/>
              </a:solidFill>
            </a:endParaRPr>
          </a:p>
        </p:txBody>
      </p:sp>
      <p:sp>
        <p:nvSpPr>
          <p:cNvPr id="174112" name="Rectangle 32"/>
          <p:cNvSpPr>
            <a:spLocks noChangeArrowheads="1"/>
          </p:cNvSpPr>
          <p:nvPr/>
        </p:nvSpPr>
        <p:spPr bwMode="auto">
          <a:xfrm>
            <a:off x="3316288" y="3317875"/>
            <a:ext cx="254000" cy="274638"/>
          </a:xfrm>
          <a:prstGeom prst="rect">
            <a:avLst/>
          </a:prstGeom>
          <a:noFill/>
          <a:ln w="9525">
            <a:noFill/>
            <a:miter lim="800000"/>
            <a:headEnd/>
            <a:tailEnd/>
          </a:ln>
        </p:spPr>
        <p:txBody>
          <a:bodyPr wrap="none" lIns="0" tIns="0" rIns="0" bIns="0">
            <a:spAutoFit/>
          </a:bodyPr>
          <a:lstStyle/>
          <a:p>
            <a:r>
              <a:rPr lang="en-US">
                <a:solidFill>
                  <a:srgbClr val="FFFFFF"/>
                </a:solidFill>
              </a:rPr>
              <a:t>48</a:t>
            </a:r>
            <a:endParaRPr lang="en-US" sz="3200" b="0">
              <a:solidFill>
                <a:srgbClr val="FFFFFF"/>
              </a:solidFill>
            </a:endParaRPr>
          </a:p>
        </p:txBody>
      </p:sp>
      <p:sp>
        <p:nvSpPr>
          <p:cNvPr id="174113" name="Rectangle 33"/>
          <p:cNvSpPr>
            <a:spLocks noChangeArrowheads="1"/>
          </p:cNvSpPr>
          <p:nvPr/>
        </p:nvSpPr>
        <p:spPr bwMode="auto">
          <a:xfrm>
            <a:off x="5895975" y="4010025"/>
            <a:ext cx="254000" cy="274638"/>
          </a:xfrm>
          <a:prstGeom prst="rect">
            <a:avLst/>
          </a:prstGeom>
          <a:noFill/>
          <a:ln w="9525">
            <a:noFill/>
            <a:miter lim="800000"/>
            <a:headEnd/>
            <a:tailEnd/>
          </a:ln>
        </p:spPr>
        <p:txBody>
          <a:bodyPr wrap="none" lIns="0" tIns="0" rIns="0" bIns="0">
            <a:spAutoFit/>
          </a:bodyPr>
          <a:lstStyle/>
          <a:p>
            <a:r>
              <a:rPr lang="en-US">
                <a:solidFill>
                  <a:srgbClr val="FFFFFF"/>
                </a:solidFill>
              </a:rPr>
              <a:t>28</a:t>
            </a:r>
            <a:endParaRPr lang="en-US" sz="3200" b="0">
              <a:solidFill>
                <a:srgbClr val="FFFFFF"/>
              </a:solidFill>
            </a:endParaRPr>
          </a:p>
        </p:txBody>
      </p:sp>
      <p:sp>
        <p:nvSpPr>
          <p:cNvPr id="174114" name="Rectangle 34"/>
          <p:cNvSpPr>
            <a:spLocks noChangeArrowheads="1"/>
          </p:cNvSpPr>
          <p:nvPr/>
        </p:nvSpPr>
        <p:spPr bwMode="auto">
          <a:xfrm>
            <a:off x="1476375" y="5214938"/>
            <a:ext cx="127000" cy="274637"/>
          </a:xfrm>
          <a:prstGeom prst="rect">
            <a:avLst/>
          </a:prstGeom>
          <a:noFill/>
          <a:ln w="9525">
            <a:noFill/>
            <a:miter lim="800000"/>
            <a:headEnd/>
            <a:tailEnd/>
          </a:ln>
        </p:spPr>
        <p:txBody>
          <a:bodyPr wrap="none" lIns="0" tIns="0" rIns="0" bIns="0">
            <a:spAutoFit/>
          </a:bodyPr>
          <a:lstStyle/>
          <a:p>
            <a:r>
              <a:rPr lang="en-US">
                <a:solidFill>
                  <a:srgbClr val="FFFFFF"/>
                </a:solidFill>
              </a:rPr>
              <a:t>0</a:t>
            </a:r>
            <a:endParaRPr lang="en-US" sz="3200" b="0">
              <a:solidFill>
                <a:srgbClr val="FFFFFF"/>
              </a:solidFill>
            </a:endParaRPr>
          </a:p>
        </p:txBody>
      </p:sp>
      <p:sp>
        <p:nvSpPr>
          <p:cNvPr id="174115" name="Rectangle 35"/>
          <p:cNvSpPr>
            <a:spLocks noChangeArrowheads="1"/>
          </p:cNvSpPr>
          <p:nvPr/>
        </p:nvSpPr>
        <p:spPr bwMode="auto">
          <a:xfrm>
            <a:off x="1352550" y="4864100"/>
            <a:ext cx="254000" cy="274638"/>
          </a:xfrm>
          <a:prstGeom prst="rect">
            <a:avLst/>
          </a:prstGeom>
          <a:noFill/>
          <a:ln w="9525">
            <a:noFill/>
            <a:miter lim="800000"/>
            <a:headEnd/>
            <a:tailEnd/>
          </a:ln>
        </p:spPr>
        <p:txBody>
          <a:bodyPr wrap="none" lIns="0" tIns="0" rIns="0" bIns="0">
            <a:spAutoFit/>
          </a:bodyPr>
          <a:lstStyle/>
          <a:p>
            <a:r>
              <a:rPr lang="en-US">
                <a:solidFill>
                  <a:srgbClr val="FFFFFF"/>
                </a:solidFill>
              </a:rPr>
              <a:t>10</a:t>
            </a:r>
            <a:endParaRPr lang="en-US" sz="3200" b="0">
              <a:solidFill>
                <a:srgbClr val="FFFFFF"/>
              </a:solidFill>
            </a:endParaRPr>
          </a:p>
        </p:txBody>
      </p:sp>
      <p:sp>
        <p:nvSpPr>
          <p:cNvPr id="174116" name="Rectangle 36"/>
          <p:cNvSpPr>
            <a:spLocks noChangeArrowheads="1"/>
          </p:cNvSpPr>
          <p:nvPr/>
        </p:nvSpPr>
        <p:spPr bwMode="auto">
          <a:xfrm>
            <a:off x="1352550" y="4522788"/>
            <a:ext cx="254000" cy="274637"/>
          </a:xfrm>
          <a:prstGeom prst="rect">
            <a:avLst/>
          </a:prstGeom>
          <a:noFill/>
          <a:ln w="9525">
            <a:noFill/>
            <a:miter lim="800000"/>
            <a:headEnd/>
            <a:tailEnd/>
          </a:ln>
        </p:spPr>
        <p:txBody>
          <a:bodyPr wrap="none" lIns="0" tIns="0" rIns="0" bIns="0">
            <a:spAutoFit/>
          </a:bodyPr>
          <a:lstStyle/>
          <a:p>
            <a:r>
              <a:rPr lang="en-US">
                <a:solidFill>
                  <a:srgbClr val="FFFFFF"/>
                </a:solidFill>
              </a:rPr>
              <a:t>20</a:t>
            </a:r>
            <a:endParaRPr lang="en-US" sz="3200" b="0">
              <a:solidFill>
                <a:srgbClr val="FFFFFF"/>
              </a:solidFill>
            </a:endParaRPr>
          </a:p>
        </p:txBody>
      </p:sp>
      <p:sp>
        <p:nvSpPr>
          <p:cNvPr id="174117" name="Rectangle 37"/>
          <p:cNvSpPr>
            <a:spLocks noChangeArrowheads="1"/>
          </p:cNvSpPr>
          <p:nvPr/>
        </p:nvSpPr>
        <p:spPr bwMode="auto">
          <a:xfrm>
            <a:off x="1352550" y="4171950"/>
            <a:ext cx="254000" cy="274638"/>
          </a:xfrm>
          <a:prstGeom prst="rect">
            <a:avLst/>
          </a:prstGeom>
          <a:noFill/>
          <a:ln w="9525">
            <a:noFill/>
            <a:miter lim="800000"/>
            <a:headEnd/>
            <a:tailEnd/>
          </a:ln>
        </p:spPr>
        <p:txBody>
          <a:bodyPr wrap="none" lIns="0" tIns="0" rIns="0" bIns="0">
            <a:spAutoFit/>
          </a:bodyPr>
          <a:lstStyle/>
          <a:p>
            <a:r>
              <a:rPr lang="en-US">
                <a:solidFill>
                  <a:srgbClr val="FFFFFF"/>
                </a:solidFill>
              </a:rPr>
              <a:t>30</a:t>
            </a:r>
            <a:endParaRPr lang="en-US" sz="3200" b="0">
              <a:solidFill>
                <a:srgbClr val="FFFFFF"/>
              </a:solidFill>
            </a:endParaRPr>
          </a:p>
        </p:txBody>
      </p:sp>
      <p:sp>
        <p:nvSpPr>
          <p:cNvPr id="174118" name="Rectangle 38"/>
          <p:cNvSpPr>
            <a:spLocks noChangeArrowheads="1"/>
          </p:cNvSpPr>
          <p:nvPr/>
        </p:nvSpPr>
        <p:spPr bwMode="auto">
          <a:xfrm>
            <a:off x="1352550" y="3821113"/>
            <a:ext cx="254000" cy="274637"/>
          </a:xfrm>
          <a:prstGeom prst="rect">
            <a:avLst/>
          </a:prstGeom>
          <a:noFill/>
          <a:ln w="9525">
            <a:noFill/>
            <a:miter lim="800000"/>
            <a:headEnd/>
            <a:tailEnd/>
          </a:ln>
        </p:spPr>
        <p:txBody>
          <a:bodyPr wrap="none" lIns="0" tIns="0" rIns="0" bIns="0">
            <a:spAutoFit/>
          </a:bodyPr>
          <a:lstStyle/>
          <a:p>
            <a:r>
              <a:rPr lang="en-US">
                <a:solidFill>
                  <a:srgbClr val="FFFFFF"/>
                </a:solidFill>
              </a:rPr>
              <a:t>40</a:t>
            </a:r>
            <a:endParaRPr lang="en-US" sz="3200" b="0">
              <a:solidFill>
                <a:srgbClr val="FFFFFF"/>
              </a:solidFill>
            </a:endParaRPr>
          </a:p>
        </p:txBody>
      </p:sp>
      <p:sp>
        <p:nvSpPr>
          <p:cNvPr id="174119" name="Rectangle 39"/>
          <p:cNvSpPr>
            <a:spLocks noChangeArrowheads="1"/>
          </p:cNvSpPr>
          <p:nvPr/>
        </p:nvSpPr>
        <p:spPr bwMode="auto">
          <a:xfrm>
            <a:off x="1352550" y="3479800"/>
            <a:ext cx="254000" cy="274638"/>
          </a:xfrm>
          <a:prstGeom prst="rect">
            <a:avLst/>
          </a:prstGeom>
          <a:noFill/>
          <a:ln w="9525">
            <a:noFill/>
            <a:miter lim="800000"/>
            <a:headEnd/>
            <a:tailEnd/>
          </a:ln>
        </p:spPr>
        <p:txBody>
          <a:bodyPr wrap="none" lIns="0" tIns="0" rIns="0" bIns="0">
            <a:spAutoFit/>
          </a:bodyPr>
          <a:lstStyle/>
          <a:p>
            <a:r>
              <a:rPr lang="en-US">
                <a:solidFill>
                  <a:srgbClr val="FFFFFF"/>
                </a:solidFill>
              </a:rPr>
              <a:t>50</a:t>
            </a:r>
            <a:endParaRPr lang="en-US" sz="3200" b="0">
              <a:solidFill>
                <a:srgbClr val="FFFFFF"/>
              </a:solidFill>
            </a:endParaRPr>
          </a:p>
        </p:txBody>
      </p:sp>
      <p:sp>
        <p:nvSpPr>
          <p:cNvPr id="174120" name="Rectangle 40"/>
          <p:cNvSpPr>
            <a:spLocks noChangeArrowheads="1"/>
          </p:cNvSpPr>
          <p:nvPr/>
        </p:nvSpPr>
        <p:spPr bwMode="auto">
          <a:xfrm>
            <a:off x="1352550" y="3128963"/>
            <a:ext cx="254000" cy="274637"/>
          </a:xfrm>
          <a:prstGeom prst="rect">
            <a:avLst/>
          </a:prstGeom>
          <a:noFill/>
          <a:ln w="9525">
            <a:noFill/>
            <a:miter lim="800000"/>
            <a:headEnd/>
            <a:tailEnd/>
          </a:ln>
        </p:spPr>
        <p:txBody>
          <a:bodyPr wrap="none" lIns="0" tIns="0" rIns="0" bIns="0">
            <a:spAutoFit/>
          </a:bodyPr>
          <a:lstStyle/>
          <a:p>
            <a:r>
              <a:rPr lang="en-US">
                <a:solidFill>
                  <a:srgbClr val="FFFFFF"/>
                </a:solidFill>
              </a:rPr>
              <a:t>60</a:t>
            </a:r>
            <a:endParaRPr lang="en-US" sz="3200" b="0">
              <a:solidFill>
                <a:srgbClr val="FFFFFF"/>
              </a:solidFill>
            </a:endParaRPr>
          </a:p>
        </p:txBody>
      </p:sp>
      <p:sp>
        <p:nvSpPr>
          <p:cNvPr id="174121" name="Rectangle 41"/>
          <p:cNvSpPr>
            <a:spLocks noChangeArrowheads="1"/>
          </p:cNvSpPr>
          <p:nvPr/>
        </p:nvSpPr>
        <p:spPr bwMode="auto">
          <a:xfrm>
            <a:off x="1352550" y="2778125"/>
            <a:ext cx="254000" cy="274638"/>
          </a:xfrm>
          <a:prstGeom prst="rect">
            <a:avLst/>
          </a:prstGeom>
          <a:noFill/>
          <a:ln w="9525">
            <a:noFill/>
            <a:miter lim="800000"/>
            <a:headEnd/>
            <a:tailEnd/>
          </a:ln>
        </p:spPr>
        <p:txBody>
          <a:bodyPr wrap="none" lIns="0" tIns="0" rIns="0" bIns="0">
            <a:spAutoFit/>
          </a:bodyPr>
          <a:lstStyle/>
          <a:p>
            <a:r>
              <a:rPr lang="en-US">
                <a:solidFill>
                  <a:srgbClr val="FFFFFF"/>
                </a:solidFill>
              </a:rPr>
              <a:t>70</a:t>
            </a:r>
            <a:endParaRPr lang="en-US" sz="3200" b="0">
              <a:solidFill>
                <a:srgbClr val="FFFFFF"/>
              </a:solidFill>
            </a:endParaRPr>
          </a:p>
        </p:txBody>
      </p:sp>
      <p:sp>
        <p:nvSpPr>
          <p:cNvPr id="174122" name="Rectangle 42"/>
          <p:cNvSpPr>
            <a:spLocks noChangeArrowheads="1"/>
          </p:cNvSpPr>
          <p:nvPr/>
        </p:nvSpPr>
        <p:spPr bwMode="auto">
          <a:xfrm>
            <a:off x="1352550" y="2427288"/>
            <a:ext cx="254000" cy="274637"/>
          </a:xfrm>
          <a:prstGeom prst="rect">
            <a:avLst/>
          </a:prstGeom>
          <a:noFill/>
          <a:ln w="9525">
            <a:noFill/>
            <a:miter lim="800000"/>
            <a:headEnd/>
            <a:tailEnd/>
          </a:ln>
        </p:spPr>
        <p:txBody>
          <a:bodyPr wrap="none" lIns="0" tIns="0" rIns="0" bIns="0">
            <a:spAutoFit/>
          </a:bodyPr>
          <a:lstStyle/>
          <a:p>
            <a:r>
              <a:rPr lang="en-US">
                <a:solidFill>
                  <a:srgbClr val="FFFFFF"/>
                </a:solidFill>
              </a:rPr>
              <a:t>80</a:t>
            </a:r>
            <a:endParaRPr lang="en-US" sz="3200" b="0">
              <a:solidFill>
                <a:srgbClr val="FFFFFF"/>
              </a:solidFill>
            </a:endParaRPr>
          </a:p>
        </p:txBody>
      </p:sp>
      <p:sp>
        <p:nvSpPr>
          <p:cNvPr id="174123" name="Rectangle 43"/>
          <p:cNvSpPr>
            <a:spLocks noChangeArrowheads="1"/>
          </p:cNvSpPr>
          <p:nvPr/>
        </p:nvSpPr>
        <p:spPr bwMode="auto">
          <a:xfrm>
            <a:off x="1352550" y="2085975"/>
            <a:ext cx="254000" cy="274638"/>
          </a:xfrm>
          <a:prstGeom prst="rect">
            <a:avLst/>
          </a:prstGeom>
          <a:noFill/>
          <a:ln w="9525">
            <a:noFill/>
            <a:miter lim="800000"/>
            <a:headEnd/>
            <a:tailEnd/>
          </a:ln>
        </p:spPr>
        <p:txBody>
          <a:bodyPr wrap="none" lIns="0" tIns="0" rIns="0" bIns="0">
            <a:spAutoFit/>
          </a:bodyPr>
          <a:lstStyle/>
          <a:p>
            <a:r>
              <a:rPr lang="en-US">
                <a:solidFill>
                  <a:srgbClr val="FFFFFF"/>
                </a:solidFill>
              </a:rPr>
              <a:t>90</a:t>
            </a:r>
            <a:endParaRPr lang="en-US" sz="3200" b="0">
              <a:solidFill>
                <a:srgbClr val="FFFFFF"/>
              </a:solidFill>
            </a:endParaRPr>
          </a:p>
        </p:txBody>
      </p:sp>
      <p:sp>
        <p:nvSpPr>
          <p:cNvPr id="174124" name="Rectangle 44"/>
          <p:cNvSpPr>
            <a:spLocks noChangeArrowheads="1"/>
          </p:cNvSpPr>
          <p:nvPr/>
        </p:nvSpPr>
        <p:spPr bwMode="auto">
          <a:xfrm>
            <a:off x="1230313" y="1733550"/>
            <a:ext cx="381000" cy="274638"/>
          </a:xfrm>
          <a:prstGeom prst="rect">
            <a:avLst/>
          </a:prstGeom>
          <a:noFill/>
          <a:ln w="9525">
            <a:noFill/>
            <a:miter lim="800000"/>
            <a:headEnd/>
            <a:tailEnd/>
          </a:ln>
        </p:spPr>
        <p:txBody>
          <a:bodyPr wrap="none" lIns="0" tIns="0" rIns="0" bIns="0">
            <a:spAutoFit/>
          </a:bodyPr>
          <a:lstStyle/>
          <a:p>
            <a:r>
              <a:rPr lang="en-US">
                <a:solidFill>
                  <a:srgbClr val="FFFFFF"/>
                </a:solidFill>
              </a:rPr>
              <a:t>100</a:t>
            </a:r>
            <a:endParaRPr lang="en-US" sz="3200" b="0">
              <a:solidFill>
                <a:srgbClr val="FFFFFF"/>
              </a:solidFill>
            </a:endParaRPr>
          </a:p>
        </p:txBody>
      </p:sp>
      <p:sp>
        <p:nvSpPr>
          <p:cNvPr id="174125" name="Rectangle 45"/>
          <p:cNvSpPr>
            <a:spLocks noChangeArrowheads="1"/>
          </p:cNvSpPr>
          <p:nvPr/>
        </p:nvSpPr>
        <p:spPr bwMode="auto">
          <a:xfrm>
            <a:off x="2538413" y="5565775"/>
            <a:ext cx="1092200" cy="274638"/>
          </a:xfrm>
          <a:prstGeom prst="rect">
            <a:avLst/>
          </a:prstGeom>
          <a:noFill/>
          <a:ln w="9525">
            <a:noFill/>
            <a:miter lim="800000"/>
            <a:headEnd/>
            <a:tailEnd/>
          </a:ln>
        </p:spPr>
        <p:txBody>
          <a:bodyPr wrap="none" lIns="0" tIns="0" rIns="0" bIns="0">
            <a:spAutoFit/>
          </a:bodyPr>
          <a:lstStyle/>
          <a:p>
            <a:r>
              <a:rPr lang="en-US">
                <a:solidFill>
                  <a:srgbClr val="FFFFFF"/>
                </a:solidFill>
              </a:rPr>
              <a:t>Response</a:t>
            </a:r>
            <a:endParaRPr lang="en-US" sz="3200" b="0">
              <a:solidFill>
                <a:srgbClr val="FFFFFF"/>
              </a:solidFill>
            </a:endParaRPr>
          </a:p>
        </p:txBody>
      </p:sp>
      <p:sp>
        <p:nvSpPr>
          <p:cNvPr id="174126" name="Rectangle 46"/>
          <p:cNvSpPr>
            <a:spLocks noChangeArrowheads="1"/>
          </p:cNvSpPr>
          <p:nvPr/>
        </p:nvSpPr>
        <p:spPr bwMode="auto">
          <a:xfrm>
            <a:off x="5089525" y="5565775"/>
            <a:ext cx="1155700" cy="274638"/>
          </a:xfrm>
          <a:prstGeom prst="rect">
            <a:avLst/>
          </a:prstGeom>
          <a:noFill/>
          <a:ln w="9525">
            <a:noFill/>
            <a:miter lim="800000"/>
            <a:headEnd/>
            <a:tailEnd/>
          </a:ln>
        </p:spPr>
        <p:txBody>
          <a:bodyPr wrap="none" lIns="0" tIns="0" rIns="0" bIns="0">
            <a:spAutoFit/>
          </a:bodyPr>
          <a:lstStyle/>
          <a:p>
            <a:r>
              <a:rPr lang="en-US">
                <a:solidFill>
                  <a:srgbClr val="FFFFFF"/>
                </a:solidFill>
              </a:rPr>
              <a:t>Remission</a:t>
            </a:r>
            <a:endParaRPr lang="en-US" sz="3200" b="0">
              <a:solidFill>
                <a:srgbClr val="FFFFFF"/>
              </a:solidFill>
            </a:endParaRPr>
          </a:p>
        </p:txBody>
      </p:sp>
      <p:sp>
        <p:nvSpPr>
          <p:cNvPr id="174128" name="Rectangle 48"/>
          <p:cNvSpPr>
            <a:spLocks noChangeArrowheads="1"/>
          </p:cNvSpPr>
          <p:nvPr/>
        </p:nvSpPr>
        <p:spPr bwMode="auto">
          <a:xfrm>
            <a:off x="5141913" y="2182813"/>
            <a:ext cx="141287" cy="142875"/>
          </a:xfrm>
          <a:prstGeom prst="rect">
            <a:avLst/>
          </a:prstGeom>
          <a:solidFill>
            <a:srgbClr val="99FFCC"/>
          </a:solidFill>
          <a:ln w="9525">
            <a:solidFill>
              <a:srgbClr val="FFFFFF"/>
            </a:solidFill>
            <a:miter lim="800000"/>
            <a:headEnd/>
            <a:tailEnd/>
          </a:ln>
        </p:spPr>
        <p:txBody>
          <a:bodyPr/>
          <a:lstStyle/>
          <a:p>
            <a:endParaRPr lang="en-US" sz="3200" b="0">
              <a:solidFill>
                <a:srgbClr val="FFFFFF"/>
              </a:solidFill>
            </a:endParaRPr>
          </a:p>
        </p:txBody>
      </p:sp>
      <p:sp>
        <p:nvSpPr>
          <p:cNvPr id="174129" name="Rectangle 49"/>
          <p:cNvSpPr>
            <a:spLocks noChangeArrowheads="1"/>
          </p:cNvSpPr>
          <p:nvPr/>
        </p:nvSpPr>
        <p:spPr bwMode="auto">
          <a:xfrm>
            <a:off x="5349875" y="2127250"/>
            <a:ext cx="1422400" cy="274638"/>
          </a:xfrm>
          <a:prstGeom prst="rect">
            <a:avLst/>
          </a:prstGeom>
          <a:noFill/>
          <a:ln w="9525">
            <a:noFill/>
            <a:miter lim="800000"/>
            <a:headEnd/>
            <a:tailEnd/>
          </a:ln>
        </p:spPr>
        <p:txBody>
          <a:bodyPr wrap="none" lIns="0" tIns="0" rIns="0" bIns="0">
            <a:spAutoFit/>
          </a:bodyPr>
          <a:lstStyle/>
          <a:p>
            <a:r>
              <a:rPr lang="en-US">
                <a:solidFill>
                  <a:srgbClr val="FFFFFF"/>
                </a:solidFill>
              </a:rPr>
              <a:t>Primary Care</a:t>
            </a:r>
            <a:endParaRPr lang="en-US" sz="3200" b="0">
              <a:solidFill>
                <a:srgbClr val="FFFFFF"/>
              </a:solidFill>
            </a:endParaRPr>
          </a:p>
        </p:txBody>
      </p:sp>
      <p:sp>
        <p:nvSpPr>
          <p:cNvPr id="174130" name="Rectangle 50"/>
          <p:cNvSpPr>
            <a:spLocks noChangeArrowheads="1"/>
          </p:cNvSpPr>
          <p:nvPr/>
        </p:nvSpPr>
        <p:spPr bwMode="auto">
          <a:xfrm>
            <a:off x="5141913" y="2514600"/>
            <a:ext cx="141287" cy="142875"/>
          </a:xfrm>
          <a:prstGeom prst="rect">
            <a:avLst/>
          </a:prstGeom>
          <a:solidFill>
            <a:srgbClr val="FF0000"/>
          </a:solidFill>
          <a:ln w="9525">
            <a:solidFill>
              <a:srgbClr val="FFFFFF"/>
            </a:solidFill>
            <a:miter lim="800000"/>
            <a:headEnd/>
            <a:tailEnd/>
          </a:ln>
        </p:spPr>
        <p:txBody>
          <a:bodyPr/>
          <a:lstStyle/>
          <a:p>
            <a:endParaRPr lang="en-US" sz="3200" b="0">
              <a:solidFill>
                <a:srgbClr val="FFFFFF"/>
              </a:solidFill>
            </a:endParaRPr>
          </a:p>
        </p:txBody>
      </p:sp>
      <p:sp>
        <p:nvSpPr>
          <p:cNvPr id="174131" name="Rectangle 51"/>
          <p:cNvSpPr>
            <a:spLocks noChangeArrowheads="1"/>
          </p:cNvSpPr>
          <p:nvPr/>
        </p:nvSpPr>
        <p:spPr bwMode="auto">
          <a:xfrm>
            <a:off x="5349875" y="2459038"/>
            <a:ext cx="1790700" cy="274637"/>
          </a:xfrm>
          <a:prstGeom prst="rect">
            <a:avLst/>
          </a:prstGeom>
          <a:noFill/>
          <a:ln w="9525">
            <a:noFill/>
            <a:miter lim="800000"/>
            <a:headEnd/>
            <a:tailEnd/>
          </a:ln>
        </p:spPr>
        <p:txBody>
          <a:bodyPr wrap="none" lIns="0" tIns="0" rIns="0" bIns="0">
            <a:spAutoFit/>
          </a:bodyPr>
          <a:lstStyle/>
          <a:p>
            <a:r>
              <a:rPr lang="en-US">
                <a:solidFill>
                  <a:srgbClr val="FFFFFF"/>
                </a:solidFill>
              </a:rPr>
              <a:t>Psychiatric Care</a:t>
            </a:r>
            <a:endParaRPr lang="en-US" sz="3200" b="0">
              <a:solidFill>
                <a:srgbClr val="FFFFFF"/>
              </a:solidFill>
            </a:endParaRPr>
          </a:p>
        </p:txBody>
      </p:sp>
    </p:spTree>
    <p:extLst>
      <p:ext uri="{BB962C8B-B14F-4D97-AF65-F5344CB8AC3E}">
        <p14:creationId xmlns:p14="http://schemas.microsoft.com/office/powerpoint/2010/main" val="260397657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9010" name="Text Box 2"/>
          <p:cNvSpPr txBox="1">
            <a:spLocks noChangeArrowheads="1"/>
          </p:cNvSpPr>
          <p:nvPr/>
        </p:nvSpPr>
        <p:spPr bwMode="auto">
          <a:xfrm rot="-5400000">
            <a:off x="-571500" y="2913063"/>
            <a:ext cx="1965325" cy="457200"/>
          </a:xfrm>
          <a:prstGeom prst="rect">
            <a:avLst/>
          </a:prstGeom>
          <a:noFill/>
          <a:ln w="9525">
            <a:noFill/>
            <a:miter lim="800000"/>
            <a:headEnd/>
            <a:tailEnd/>
          </a:ln>
          <a:effectLst/>
        </p:spPr>
        <p:txBody>
          <a:bodyPr wrap="none">
            <a:spAutoFit/>
          </a:bodyPr>
          <a:lstStyle/>
          <a:p>
            <a:r>
              <a:rPr lang="en-US" sz="2400" b="0">
                <a:cs typeface="Arial" charset="0"/>
              </a:rPr>
              <a:t>% Remission</a:t>
            </a:r>
          </a:p>
        </p:txBody>
      </p:sp>
      <p:sp>
        <p:nvSpPr>
          <p:cNvPr id="2859011" name="Line 3"/>
          <p:cNvSpPr>
            <a:spLocks noChangeShapeType="1"/>
          </p:cNvSpPr>
          <p:nvPr/>
        </p:nvSpPr>
        <p:spPr bwMode="auto">
          <a:xfrm>
            <a:off x="1211263" y="4579938"/>
            <a:ext cx="217487" cy="0"/>
          </a:xfrm>
          <a:prstGeom prst="line">
            <a:avLst/>
          </a:prstGeom>
          <a:noFill/>
          <a:ln w="28575">
            <a:solidFill>
              <a:schemeClr val="tx1"/>
            </a:solidFill>
            <a:round/>
            <a:headEnd/>
            <a:tailEnd/>
          </a:ln>
          <a:effectLst/>
        </p:spPr>
        <p:txBody>
          <a:bodyPr/>
          <a:lstStyle/>
          <a:p>
            <a:endParaRPr lang="en-US"/>
          </a:p>
        </p:txBody>
      </p:sp>
      <p:sp>
        <p:nvSpPr>
          <p:cNvPr id="2859012" name="Line 4"/>
          <p:cNvSpPr>
            <a:spLocks noChangeShapeType="1"/>
          </p:cNvSpPr>
          <p:nvPr/>
        </p:nvSpPr>
        <p:spPr bwMode="auto">
          <a:xfrm>
            <a:off x="1211263" y="3692525"/>
            <a:ext cx="217487" cy="0"/>
          </a:xfrm>
          <a:prstGeom prst="line">
            <a:avLst/>
          </a:prstGeom>
          <a:noFill/>
          <a:ln w="28575">
            <a:solidFill>
              <a:schemeClr val="tx1"/>
            </a:solidFill>
            <a:round/>
            <a:headEnd/>
            <a:tailEnd/>
          </a:ln>
          <a:effectLst/>
        </p:spPr>
        <p:txBody>
          <a:bodyPr/>
          <a:lstStyle/>
          <a:p>
            <a:endParaRPr lang="en-US"/>
          </a:p>
        </p:txBody>
      </p:sp>
      <p:sp>
        <p:nvSpPr>
          <p:cNvPr id="2859013" name="Line 5"/>
          <p:cNvSpPr>
            <a:spLocks noChangeShapeType="1"/>
          </p:cNvSpPr>
          <p:nvPr/>
        </p:nvSpPr>
        <p:spPr bwMode="auto">
          <a:xfrm>
            <a:off x="1211263" y="2805113"/>
            <a:ext cx="217487" cy="0"/>
          </a:xfrm>
          <a:prstGeom prst="line">
            <a:avLst/>
          </a:prstGeom>
          <a:noFill/>
          <a:ln w="28575">
            <a:solidFill>
              <a:schemeClr val="tx1"/>
            </a:solidFill>
            <a:round/>
            <a:headEnd/>
            <a:tailEnd/>
          </a:ln>
          <a:effectLst/>
        </p:spPr>
        <p:txBody>
          <a:bodyPr/>
          <a:lstStyle/>
          <a:p>
            <a:endParaRPr lang="en-US"/>
          </a:p>
        </p:txBody>
      </p:sp>
      <p:sp>
        <p:nvSpPr>
          <p:cNvPr id="2859014" name="Line 6"/>
          <p:cNvSpPr>
            <a:spLocks noChangeShapeType="1"/>
          </p:cNvSpPr>
          <p:nvPr/>
        </p:nvSpPr>
        <p:spPr bwMode="auto">
          <a:xfrm>
            <a:off x="1211263" y="1919288"/>
            <a:ext cx="217487" cy="0"/>
          </a:xfrm>
          <a:prstGeom prst="line">
            <a:avLst/>
          </a:prstGeom>
          <a:noFill/>
          <a:ln w="28575">
            <a:solidFill>
              <a:schemeClr val="tx1"/>
            </a:solidFill>
            <a:round/>
            <a:headEnd/>
            <a:tailEnd/>
          </a:ln>
          <a:effectLst/>
        </p:spPr>
        <p:txBody>
          <a:bodyPr/>
          <a:lstStyle/>
          <a:p>
            <a:endParaRPr lang="en-US"/>
          </a:p>
        </p:txBody>
      </p:sp>
      <p:sp>
        <p:nvSpPr>
          <p:cNvPr id="2859015" name="Text Box 7"/>
          <p:cNvSpPr txBox="1">
            <a:spLocks noChangeArrowheads="1"/>
          </p:cNvSpPr>
          <p:nvPr/>
        </p:nvSpPr>
        <p:spPr bwMode="auto">
          <a:xfrm>
            <a:off x="714375" y="4351338"/>
            <a:ext cx="523875" cy="457200"/>
          </a:xfrm>
          <a:prstGeom prst="rect">
            <a:avLst/>
          </a:prstGeom>
          <a:noFill/>
          <a:ln w="9525">
            <a:noFill/>
            <a:miter lim="800000"/>
            <a:headEnd/>
            <a:tailEnd/>
          </a:ln>
          <a:effectLst/>
        </p:spPr>
        <p:txBody>
          <a:bodyPr wrap="none">
            <a:spAutoFit/>
          </a:bodyPr>
          <a:lstStyle/>
          <a:p>
            <a:r>
              <a:rPr lang="en-US" sz="2400" b="0">
                <a:cs typeface="Arial" charset="0"/>
              </a:rPr>
              <a:t>10</a:t>
            </a:r>
          </a:p>
        </p:txBody>
      </p:sp>
      <p:sp>
        <p:nvSpPr>
          <p:cNvPr id="2859016" name="Text Box 8"/>
          <p:cNvSpPr txBox="1">
            <a:spLocks noChangeArrowheads="1"/>
          </p:cNvSpPr>
          <p:nvPr/>
        </p:nvSpPr>
        <p:spPr bwMode="auto">
          <a:xfrm>
            <a:off x="714375" y="3449638"/>
            <a:ext cx="523875" cy="457200"/>
          </a:xfrm>
          <a:prstGeom prst="rect">
            <a:avLst/>
          </a:prstGeom>
          <a:noFill/>
          <a:ln w="9525">
            <a:noFill/>
            <a:miter lim="800000"/>
            <a:headEnd/>
            <a:tailEnd/>
          </a:ln>
          <a:effectLst/>
        </p:spPr>
        <p:txBody>
          <a:bodyPr wrap="none">
            <a:spAutoFit/>
          </a:bodyPr>
          <a:lstStyle/>
          <a:p>
            <a:r>
              <a:rPr lang="en-US" sz="2400" b="0">
                <a:cs typeface="Arial" charset="0"/>
              </a:rPr>
              <a:t>20</a:t>
            </a:r>
          </a:p>
        </p:txBody>
      </p:sp>
      <p:sp>
        <p:nvSpPr>
          <p:cNvPr id="2859017" name="Text Box 9"/>
          <p:cNvSpPr txBox="1">
            <a:spLocks noChangeArrowheads="1"/>
          </p:cNvSpPr>
          <p:nvPr/>
        </p:nvSpPr>
        <p:spPr bwMode="auto">
          <a:xfrm>
            <a:off x="714375" y="2573338"/>
            <a:ext cx="523875" cy="457200"/>
          </a:xfrm>
          <a:prstGeom prst="rect">
            <a:avLst/>
          </a:prstGeom>
          <a:noFill/>
          <a:ln w="9525">
            <a:noFill/>
            <a:miter lim="800000"/>
            <a:headEnd/>
            <a:tailEnd/>
          </a:ln>
          <a:effectLst/>
        </p:spPr>
        <p:txBody>
          <a:bodyPr wrap="none">
            <a:spAutoFit/>
          </a:bodyPr>
          <a:lstStyle/>
          <a:p>
            <a:r>
              <a:rPr lang="en-US" sz="2400" b="0">
                <a:cs typeface="Arial" charset="0"/>
              </a:rPr>
              <a:t>30</a:t>
            </a:r>
          </a:p>
        </p:txBody>
      </p:sp>
      <p:sp>
        <p:nvSpPr>
          <p:cNvPr id="2859018" name="Text Box 10"/>
          <p:cNvSpPr txBox="1">
            <a:spLocks noChangeArrowheads="1"/>
          </p:cNvSpPr>
          <p:nvPr/>
        </p:nvSpPr>
        <p:spPr bwMode="auto">
          <a:xfrm>
            <a:off x="714375" y="1671638"/>
            <a:ext cx="523875" cy="457200"/>
          </a:xfrm>
          <a:prstGeom prst="rect">
            <a:avLst/>
          </a:prstGeom>
          <a:noFill/>
          <a:ln w="9525">
            <a:noFill/>
            <a:miter lim="800000"/>
            <a:headEnd/>
            <a:tailEnd/>
          </a:ln>
          <a:effectLst/>
        </p:spPr>
        <p:txBody>
          <a:bodyPr wrap="none">
            <a:spAutoFit/>
          </a:bodyPr>
          <a:lstStyle/>
          <a:p>
            <a:r>
              <a:rPr lang="en-US" sz="2400" b="0">
                <a:cs typeface="Arial" charset="0"/>
              </a:rPr>
              <a:t>40</a:t>
            </a:r>
          </a:p>
        </p:txBody>
      </p:sp>
      <p:sp>
        <p:nvSpPr>
          <p:cNvPr id="2859019" name="Line 11"/>
          <p:cNvSpPr>
            <a:spLocks noChangeShapeType="1"/>
          </p:cNvSpPr>
          <p:nvPr/>
        </p:nvSpPr>
        <p:spPr bwMode="auto">
          <a:xfrm flipH="1" flipV="1">
            <a:off x="1430338" y="1558925"/>
            <a:ext cx="9525" cy="3397250"/>
          </a:xfrm>
          <a:prstGeom prst="line">
            <a:avLst/>
          </a:prstGeom>
          <a:noFill/>
          <a:ln w="38100">
            <a:solidFill>
              <a:schemeClr val="tx1"/>
            </a:solidFill>
            <a:round/>
            <a:headEnd/>
            <a:tailEnd type="triangle" w="med" len="med"/>
          </a:ln>
          <a:effectLst/>
        </p:spPr>
        <p:txBody>
          <a:bodyPr/>
          <a:lstStyle/>
          <a:p>
            <a:endParaRPr lang="en-US"/>
          </a:p>
        </p:txBody>
      </p:sp>
      <p:sp>
        <p:nvSpPr>
          <p:cNvPr id="2859020" name="Line 12"/>
          <p:cNvSpPr>
            <a:spLocks noChangeShapeType="1"/>
          </p:cNvSpPr>
          <p:nvPr/>
        </p:nvSpPr>
        <p:spPr bwMode="auto">
          <a:xfrm>
            <a:off x="1430338" y="4953000"/>
            <a:ext cx="7123112" cy="0"/>
          </a:xfrm>
          <a:prstGeom prst="line">
            <a:avLst/>
          </a:prstGeom>
          <a:noFill/>
          <a:ln w="38100">
            <a:solidFill>
              <a:schemeClr val="tx1"/>
            </a:solidFill>
            <a:round/>
            <a:headEnd/>
            <a:tailEnd type="triangle" w="med" len="med"/>
          </a:ln>
          <a:effectLst/>
        </p:spPr>
        <p:txBody>
          <a:bodyPr/>
          <a:lstStyle/>
          <a:p>
            <a:endParaRPr lang="en-US"/>
          </a:p>
        </p:txBody>
      </p:sp>
      <p:sp>
        <p:nvSpPr>
          <p:cNvPr id="2859021" name="Rectangle 13"/>
          <p:cNvSpPr>
            <a:spLocks noChangeArrowheads="1"/>
          </p:cNvSpPr>
          <p:nvPr/>
        </p:nvSpPr>
        <p:spPr bwMode="auto">
          <a:xfrm>
            <a:off x="1704975" y="2460625"/>
            <a:ext cx="793750" cy="2468563"/>
          </a:xfrm>
          <a:prstGeom prst="rect">
            <a:avLst/>
          </a:prstGeom>
          <a:solidFill>
            <a:srgbClr val="FF99CC"/>
          </a:solidFill>
          <a:ln w="9525">
            <a:solidFill>
              <a:schemeClr val="tx1"/>
            </a:solidFill>
            <a:miter lim="800000"/>
            <a:headEnd/>
            <a:tailEnd/>
          </a:ln>
          <a:effectLst/>
        </p:spPr>
        <p:txBody>
          <a:bodyPr wrap="none" anchor="ctr"/>
          <a:lstStyle/>
          <a:p>
            <a:endParaRPr lang="en-US"/>
          </a:p>
        </p:txBody>
      </p:sp>
      <p:sp>
        <p:nvSpPr>
          <p:cNvPr id="2859022" name="Rectangle 14"/>
          <p:cNvSpPr>
            <a:spLocks noChangeArrowheads="1"/>
          </p:cNvSpPr>
          <p:nvPr/>
        </p:nvSpPr>
        <p:spPr bwMode="auto">
          <a:xfrm>
            <a:off x="3648075" y="3302000"/>
            <a:ext cx="898525" cy="1631950"/>
          </a:xfrm>
          <a:prstGeom prst="rect">
            <a:avLst/>
          </a:prstGeom>
          <a:solidFill>
            <a:srgbClr val="FF99CC"/>
          </a:solidFill>
          <a:ln w="9525">
            <a:solidFill>
              <a:schemeClr val="tx1"/>
            </a:solidFill>
            <a:miter lim="800000"/>
            <a:headEnd/>
            <a:tailEnd/>
          </a:ln>
          <a:effectLst/>
        </p:spPr>
        <p:txBody>
          <a:bodyPr wrap="none" anchor="ctr"/>
          <a:lstStyle/>
          <a:p>
            <a:endParaRPr lang="en-US"/>
          </a:p>
        </p:txBody>
      </p:sp>
      <p:sp>
        <p:nvSpPr>
          <p:cNvPr id="2859023" name="Rectangle 15"/>
          <p:cNvSpPr>
            <a:spLocks noChangeArrowheads="1"/>
          </p:cNvSpPr>
          <p:nvPr/>
        </p:nvSpPr>
        <p:spPr bwMode="auto">
          <a:xfrm>
            <a:off x="2944813" y="2368550"/>
            <a:ext cx="809625" cy="2565400"/>
          </a:xfrm>
          <a:prstGeom prst="rect">
            <a:avLst/>
          </a:prstGeom>
          <a:solidFill>
            <a:srgbClr val="3366FF"/>
          </a:solidFill>
          <a:ln w="9525">
            <a:solidFill>
              <a:schemeClr val="tx1"/>
            </a:solidFill>
            <a:miter lim="800000"/>
            <a:headEnd/>
            <a:tailEnd/>
          </a:ln>
          <a:effectLst/>
        </p:spPr>
        <p:txBody>
          <a:bodyPr wrap="none" anchor="ctr"/>
          <a:lstStyle/>
          <a:p>
            <a:endParaRPr lang="en-US"/>
          </a:p>
        </p:txBody>
      </p:sp>
      <p:sp>
        <p:nvSpPr>
          <p:cNvPr id="2859024" name="Rectangle 16"/>
          <p:cNvSpPr>
            <a:spLocks noChangeArrowheads="1"/>
          </p:cNvSpPr>
          <p:nvPr/>
        </p:nvSpPr>
        <p:spPr bwMode="auto">
          <a:xfrm>
            <a:off x="5497513" y="4468813"/>
            <a:ext cx="915987" cy="461962"/>
          </a:xfrm>
          <a:prstGeom prst="rect">
            <a:avLst/>
          </a:prstGeom>
          <a:solidFill>
            <a:srgbClr val="FF99CC"/>
          </a:solidFill>
          <a:ln w="9525">
            <a:solidFill>
              <a:schemeClr val="tx1"/>
            </a:solidFill>
            <a:miter lim="800000"/>
            <a:headEnd/>
            <a:tailEnd/>
          </a:ln>
          <a:effectLst/>
        </p:spPr>
        <p:txBody>
          <a:bodyPr wrap="none" anchor="ctr"/>
          <a:lstStyle/>
          <a:p>
            <a:endParaRPr lang="en-US"/>
          </a:p>
        </p:txBody>
      </p:sp>
      <p:sp>
        <p:nvSpPr>
          <p:cNvPr id="2859025" name="Text Box 17"/>
          <p:cNvSpPr txBox="1">
            <a:spLocks noChangeArrowheads="1"/>
          </p:cNvSpPr>
          <p:nvPr/>
        </p:nvSpPr>
        <p:spPr bwMode="auto">
          <a:xfrm>
            <a:off x="2759075" y="5594350"/>
            <a:ext cx="3695700" cy="641350"/>
          </a:xfrm>
          <a:prstGeom prst="rect">
            <a:avLst/>
          </a:prstGeom>
          <a:noFill/>
          <a:ln w="9525">
            <a:noFill/>
            <a:miter lim="800000"/>
            <a:headEnd/>
            <a:tailEnd/>
          </a:ln>
          <a:effectLst/>
        </p:spPr>
        <p:txBody>
          <a:bodyPr wrap="none">
            <a:spAutoFit/>
          </a:bodyPr>
          <a:lstStyle/>
          <a:p>
            <a:r>
              <a:rPr lang="en-US">
                <a:cs typeface="Arial" charset="0"/>
              </a:rPr>
              <a:t>Mono = monotherapy</a:t>
            </a:r>
          </a:p>
          <a:p>
            <a:r>
              <a:rPr lang="en-US">
                <a:cs typeface="Arial" charset="0"/>
              </a:rPr>
              <a:t>Combo = combination treatment</a:t>
            </a:r>
          </a:p>
        </p:txBody>
      </p:sp>
      <p:sp>
        <p:nvSpPr>
          <p:cNvPr id="2859026" name="Rectangle 18"/>
          <p:cNvSpPr>
            <a:spLocks noChangeArrowheads="1"/>
          </p:cNvSpPr>
          <p:nvPr/>
        </p:nvSpPr>
        <p:spPr bwMode="auto">
          <a:xfrm>
            <a:off x="2952750" y="2084388"/>
            <a:ext cx="795338" cy="304800"/>
          </a:xfrm>
          <a:prstGeom prst="rect">
            <a:avLst/>
          </a:prstGeom>
          <a:noFill/>
          <a:ln w="9525">
            <a:noFill/>
            <a:miter lim="800000"/>
            <a:headEnd/>
            <a:tailEnd/>
          </a:ln>
          <a:effectLst/>
        </p:spPr>
        <p:txBody>
          <a:bodyPr wrap="none">
            <a:spAutoFit/>
          </a:bodyPr>
          <a:lstStyle/>
          <a:p>
            <a:r>
              <a:rPr lang="en-US" sz="1400">
                <a:cs typeface="Arial" charset="0"/>
              </a:rPr>
              <a:t>Combo</a:t>
            </a:r>
          </a:p>
        </p:txBody>
      </p:sp>
      <p:sp>
        <p:nvSpPr>
          <p:cNvPr id="2859027" name="Rectangle 19"/>
          <p:cNvSpPr>
            <a:spLocks noChangeArrowheads="1"/>
          </p:cNvSpPr>
          <p:nvPr/>
        </p:nvSpPr>
        <p:spPr bwMode="auto">
          <a:xfrm>
            <a:off x="1738313" y="2090738"/>
            <a:ext cx="655637" cy="304800"/>
          </a:xfrm>
          <a:prstGeom prst="rect">
            <a:avLst/>
          </a:prstGeom>
          <a:noFill/>
          <a:ln w="9525">
            <a:noFill/>
            <a:miter lim="800000"/>
            <a:headEnd/>
            <a:tailEnd/>
          </a:ln>
          <a:effectLst/>
        </p:spPr>
        <p:txBody>
          <a:bodyPr wrap="none">
            <a:spAutoFit/>
          </a:bodyPr>
          <a:lstStyle/>
          <a:p>
            <a:r>
              <a:rPr lang="en-US" sz="1400">
                <a:cs typeface="Arial" charset="0"/>
              </a:rPr>
              <a:t>Mono</a:t>
            </a:r>
          </a:p>
        </p:txBody>
      </p:sp>
      <p:sp>
        <p:nvSpPr>
          <p:cNvPr id="2859028" name="Rectangle 20"/>
          <p:cNvSpPr>
            <a:spLocks noChangeArrowheads="1"/>
          </p:cNvSpPr>
          <p:nvPr/>
        </p:nvSpPr>
        <p:spPr bwMode="auto">
          <a:xfrm>
            <a:off x="5703888" y="4168775"/>
            <a:ext cx="655637" cy="304800"/>
          </a:xfrm>
          <a:prstGeom prst="rect">
            <a:avLst/>
          </a:prstGeom>
          <a:noFill/>
          <a:ln w="9525">
            <a:noFill/>
            <a:miter lim="800000"/>
            <a:headEnd/>
            <a:tailEnd/>
          </a:ln>
          <a:effectLst/>
        </p:spPr>
        <p:txBody>
          <a:bodyPr wrap="none">
            <a:spAutoFit/>
          </a:bodyPr>
          <a:lstStyle/>
          <a:p>
            <a:r>
              <a:rPr lang="en-US" sz="1400">
                <a:cs typeface="Arial" charset="0"/>
              </a:rPr>
              <a:t>Mono</a:t>
            </a:r>
          </a:p>
        </p:txBody>
      </p:sp>
      <p:sp>
        <p:nvSpPr>
          <p:cNvPr id="2859029" name="Rectangle 21"/>
          <p:cNvSpPr>
            <a:spLocks noChangeArrowheads="1"/>
          </p:cNvSpPr>
          <p:nvPr/>
        </p:nvSpPr>
        <p:spPr bwMode="auto">
          <a:xfrm>
            <a:off x="3848100" y="2984500"/>
            <a:ext cx="655638" cy="306388"/>
          </a:xfrm>
          <a:prstGeom prst="rect">
            <a:avLst/>
          </a:prstGeom>
          <a:noFill/>
          <a:ln w="9525">
            <a:noFill/>
            <a:miter lim="800000"/>
            <a:headEnd/>
            <a:tailEnd/>
          </a:ln>
          <a:effectLst/>
        </p:spPr>
        <p:txBody>
          <a:bodyPr wrap="none">
            <a:spAutoFit/>
          </a:bodyPr>
          <a:lstStyle/>
          <a:p>
            <a:r>
              <a:rPr lang="en-US" sz="1400">
                <a:cs typeface="Arial" charset="0"/>
              </a:rPr>
              <a:t>Mono</a:t>
            </a:r>
          </a:p>
        </p:txBody>
      </p:sp>
      <p:sp>
        <p:nvSpPr>
          <p:cNvPr id="2859030" name="Rectangle 22"/>
          <p:cNvSpPr>
            <a:spLocks noChangeArrowheads="1"/>
          </p:cNvSpPr>
          <p:nvPr/>
        </p:nvSpPr>
        <p:spPr bwMode="auto">
          <a:xfrm>
            <a:off x="4862513" y="3711575"/>
            <a:ext cx="733425" cy="1219200"/>
          </a:xfrm>
          <a:prstGeom prst="rect">
            <a:avLst/>
          </a:prstGeom>
          <a:solidFill>
            <a:srgbClr val="3366FF"/>
          </a:solidFill>
          <a:ln w="9525">
            <a:solidFill>
              <a:schemeClr val="tx1"/>
            </a:solidFill>
            <a:miter lim="800000"/>
            <a:headEnd/>
            <a:tailEnd/>
          </a:ln>
          <a:effectLst/>
        </p:spPr>
        <p:txBody>
          <a:bodyPr wrap="none" anchor="ctr"/>
          <a:lstStyle/>
          <a:p>
            <a:endParaRPr lang="en-US"/>
          </a:p>
        </p:txBody>
      </p:sp>
      <p:sp>
        <p:nvSpPr>
          <p:cNvPr id="2859031" name="Rectangle 23"/>
          <p:cNvSpPr>
            <a:spLocks noChangeArrowheads="1"/>
          </p:cNvSpPr>
          <p:nvPr/>
        </p:nvSpPr>
        <p:spPr bwMode="auto">
          <a:xfrm>
            <a:off x="4827588" y="3382963"/>
            <a:ext cx="795337" cy="304800"/>
          </a:xfrm>
          <a:prstGeom prst="rect">
            <a:avLst/>
          </a:prstGeom>
          <a:noFill/>
          <a:ln w="9525">
            <a:noFill/>
            <a:miter lim="800000"/>
            <a:headEnd/>
            <a:tailEnd/>
          </a:ln>
          <a:effectLst/>
        </p:spPr>
        <p:txBody>
          <a:bodyPr wrap="none">
            <a:spAutoFit/>
          </a:bodyPr>
          <a:lstStyle/>
          <a:p>
            <a:r>
              <a:rPr lang="en-US" sz="1400">
                <a:cs typeface="Arial" charset="0"/>
              </a:rPr>
              <a:t>Combo</a:t>
            </a:r>
          </a:p>
        </p:txBody>
      </p:sp>
      <p:sp>
        <p:nvSpPr>
          <p:cNvPr id="2859032" name="Rectangle 24"/>
          <p:cNvSpPr>
            <a:spLocks noChangeArrowheads="1"/>
          </p:cNvSpPr>
          <p:nvPr/>
        </p:nvSpPr>
        <p:spPr bwMode="auto">
          <a:xfrm>
            <a:off x="7510463" y="4411663"/>
            <a:ext cx="915987" cy="519112"/>
          </a:xfrm>
          <a:prstGeom prst="rect">
            <a:avLst/>
          </a:prstGeom>
          <a:solidFill>
            <a:srgbClr val="FF99CC"/>
          </a:solidFill>
          <a:ln w="9525">
            <a:solidFill>
              <a:schemeClr val="tx1"/>
            </a:solidFill>
            <a:miter lim="800000"/>
            <a:headEnd/>
            <a:tailEnd/>
          </a:ln>
          <a:effectLst/>
        </p:spPr>
        <p:txBody>
          <a:bodyPr wrap="none" anchor="ctr"/>
          <a:lstStyle/>
          <a:p>
            <a:endParaRPr lang="en-US"/>
          </a:p>
        </p:txBody>
      </p:sp>
      <p:sp>
        <p:nvSpPr>
          <p:cNvPr id="2859033" name="Rectangle 25"/>
          <p:cNvSpPr>
            <a:spLocks noChangeArrowheads="1"/>
          </p:cNvSpPr>
          <p:nvPr/>
        </p:nvSpPr>
        <p:spPr bwMode="auto">
          <a:xfrm>
            <a:off x="6881813" y="4219575"/>
            <a:ext cx="733425" cy="711200"/>
          </a:xfrm>
          <a:prstGeom prst="rect">
            <a:avLst/>
          </a:prstGeom>
          <a:solidFill>
            <a:srgbClr val="3366FF"/>
          </a:solidFill>
          <a:ln w="9525">
            <a:solidFill>
              <a:schemeClr val="tx1"/>
            </a:solidFill>
            <a:miter lim="800000"/>
            <a:headEnd/>
            <a:tailEnd/>
          </a:ln>
          <a:effectLst/>
        </p:spPr>
        <p:txBody>
          <a:bodyPr wrap="none" anchor="ctr"/>
          <a:lstStyle/>
          <a:p>
            <a:endParaRPr lang="en-US"/>
          </a:p>
        </p:txBody>
      </p:sp>
      <p:sp>
        <p:nvSpPr>
          <p:cNvPr id="2859034" name="Rectangle 26"/>
          <p:cNvSpPr>
            <a:spLocks noChangeArrowheads="1"/>
          </p:cNvSpPr>
          <p:nvPr/>
        </p:nvSpPr>
        <p:spPr bwMode="auto">
          <a:xfrm>
            <a:off x="7713663" y="4121150"/>
            <a:ext cx="655637" cy="304800"/>
          </a:xfrm>
          <a:prstGeom prst="rect">
            <a:avLst/>
          </a:prstGeom>
          <a:noFill/>
          <a:ln w="9525">
            <a:noFill/>
            <a:miter lim="800000"/>
            <a:headEnd/>
            <a:tailEnd/>
          </a:ln>
          <a:effectLst/>
        </p:spPr>
        <p:txBody>
          <a:bodyPr wrap="none">
            <a:spAutoFit/>
          </a:bodyPr>
          <a:lstStyle/>
          <a:p>
            <a:r>
              <a:rPr lang="en-US" sz="1400">
                <a:cs typeface="Arial" charset="0"/>
              </a:rPr>
              <a:t>Mono</a:t>
            </a:r>
          </a:p>
        </p:txBody>
      </p:sp>
      <p:sp>
        <p:nvSpPr>
          <p:cNvPr id="2859035" name="Rectangle 27"/>
          <p:cNvSpPr>
            <a:spLocks noChangeArrowheads="1"/>
          </p:cNvSpPr>
          <p:nvPr/>
        </p:nvSpPr>
        <p:spPr bwMode="auto">
          <a:xfrm>
            <a:off x="6840538" y="3906838"/>
            <a:ext cx="795337" cy="304800"/>
          </a:xfrm>
          <a:prstGeom prst="rect">
            <a:avLst/>
          </a:prstGeom>
          <a:noFill/>
          <a:ln w="9525">
            <a:noFill/>
            <a:miter lim="800000"/>
            <a:headEnd/>
            <a:tailEnd/>
          </a:ln>
          <a:effectLst/>
        </p:spPr>
        <p:txBody>
          <a:bodyPr wrap="none">
            <a:spAutoFit/>
          </a:bodyPr>
          <a:lstStyle/>
          <a:p>
            <a:r>
              <a:rPr lang="en-US" sz="1400">
                <a:cs typeface="Arial" charset="0"/>
              </a:rPr>
              <a:t>Combo</a:t>
            </a:r>
          </a:p>
        </p:txBody>
      </p:sp>
      <p:sp>
        <p:nvSpPr>
          <p:cNvPr id="2859036" name="Text Box 28"/>
          <p:cNvSpPr txBox="1">
            <a:spLocks noChangeArrowheads="1"/>
          </p:cNvSpPr>
          <p:nvPr/>
        </p:nvSpPr>
        <p:spPr bwMode="auto">
          <a:xfrm>
            <a:off x="3241675" y="5041900"/>
            <a:ext cx="3354388" cy="457200"/>
          </a:xfrm>
          <a:prstGeom prst="rect">
            <a:avLst/>
          </a:prstGeom>
          <a:noFill/>
          <a:ln w="9525">
            <a:noFill/>
            <a:miter lim="800000"/>
            <a:headEnd/>
            <a:tailEnd/>
          </a:ln>
          <a:effectLst/>
        </p:spPr>
        <p:txBody>
          <a:bodyPr wrap="none">
            <a:spAutoFit/>
          </a:bodyPr>
          <a:lstStyle/>
          <a:p>
            <a:r>
              <a:rPr lang="en-US" sz="2400">
                <a:effectLst>
                  <a:outerShdw blurRad="38100" dist="38100" dir="2700000" algn="tl">
                    <a:srgbClr val="000000"/>
                  </a:outerShdw>
                </a:effectLst>
                <a:cs typeface="Arial" charset="0"/>
              </a:rPr>
              <a:t>Treatment Resistance</a:t>
            </a:r>
          </a:p>
        </p:txBody>
      </p:sp>
      <p:sp>
        <p:nvSpPr>
          <p:cNvPr id="2859037" name="Text Box 29"/>
          <p:cNvSpPr txBox="1">
            <a:spLocks noChangeArrowheads="1"/>
          </p:cNvSpPr>
          <p:nvPr/>
        </p:nvSpPr>
        <p:spPr bwMode="auto">
          <a:xfrm>
            <a:off x="1606550" y="5041900"/>
            <a:ext cx="641350" cy="366713"/>
          </a:xfrm>
          <a:prstGeom prst="rect">
            <a:avLst/>
          </a:prstGeom>
          <a:noFill/>
          <a:ln w="9525">
            <a:noFill/>
            <a:miter lim="800000"/>
            <a:headEnd/>
            <a:tailEnd/>
          </a:ln>
          <a:effectLst/>
        </p:spPr>
        <p:txBody>
          <a:bodyPr wrap="none">
            <a:spAutoFit/>
          </a:bodyPr>
          <a:lstStyle/>
          <a:p>
            <a:r>
              <a:rPr lang="en-US">
                <a:effectLst>
                  <a:outerShdw blurRad="38100" dist="38100" dir="2700000" algn="tl">
                    <a:srgbClr val="000000"/>
                  </a:outerShdw>
                </a:effectLst>
                <a:cs typeface="Arial" charset="0"/>
              </a:rPr>
              <a:t>Low</a:t>
            </a:r>
          </a:p>
        </p:txBody>
      </p:sp>
      <p:sp>
        <p:nvSpPr>
          <p:cNvPr id="2859038" name="Text Box 30"/>
          <p:cNvSpPr txBox="1">
            <a:spLocks noChangeArrowheads="1"/>
          </p:cNvSpPr>
          <p:nvPr/>
        </p:nvSpPr>
        <p:spPr bwMode="auto">
          <a:xfrm>
            <a:off x="7673975" y="5041900"/>
            <a:ext cx="692150" cy="366713"/>
          </a:xfrm>
          <a:prstGeom prst="rect">
            <a:avLst/>
          </a:prstGeom>
          <a:noFill/>
          <a:ln w="9525">
            <a:noFill/>
            <a:miter lim="800000"/>
            <a:headEnd/>
            <a:tailEnd/>
          </a:ln>
          <a:effectLst/>
        </p:spPr>
        <p:txBody>
          <a:bodyPr wrap="none">
            <a:spAutoFit/>
          </a:bodyPr>
          <a:lstStyle/>
          <a:p>
            <a:r>
              <a:rPr lang="en-US">
                <a:effectLst>
                  <a:outerShdw blurRad="38100" dist="38100" dir="2700000" algn="tl">
                    <a:srgbClr val="000000"/>
                  </a:outerShdw>
                </a:effectLst>
                <a:cs typeface="Arial" charset="0"/>
              </a:rPr>
              <a:t>High</a:t>
            </a:r>
          </a:p>
        </p:txBody>
      </p:sp>
      <p:sp>
        <p:nvSpPr>
          <p:cNvPr id="2859039" name="Line 31"/>
          <p:cNvSpPr>
            <a:spLocks noChangeShapeType="1"/>
          </p:cNvSpPr>
          <p:nvPr/>
        </p:nvSpPr>
        <p:spPr bwMode="auto">
          <a:xfrm>
            <a:off x="2292350" y="5280025"/>
            <a:ext cx="1004888" cy="0"/>
          </a:xfrm>
          <a:prstGeom prst="line">
            <a:avLst/>
          </a:prstGeom>
          <a:noFill/>
          <a:ln w="38100">
            <a:solidFill>
              <a:schemeClr val="tx1"/>
            </a:solidFill>
            <a:round/>
            <a:headEnd/>
            <a:tailEnd/>
          </a:ln>
          <a:effectLst/>
        </p:spPr>
        <p:txBody>
          <a:bodyPr/>
          <a:lstStyle/>
          <a:p>
            <a:endParaRPr lang="en-US"/>
          </a:p>
        </p:txBody>
      </p:sp>
      <p:sp>
        <p:nvSpPr>
          <p:cNvPr id="2859040" name="Line 32"/>
          <p:cNvSpPr>
            <a:spLocks noChangeShapeType="1"/>
          </p:cNvSpPr>
          <p:nvPr/>
        </p:nvSpPr>
        <p:spPr bwMode="auto">
          <a:xfrm>
            <a:off x="6600825" y="5280025"/>
            <a:ext cx="1004888" cy="0"/>
          </a:xfrm>
          <a:prstGeom prst="line">
            <a:avLst/>
          </a:prstGeom>
          <a:noFill/>
          <a:ln w="38100">
            <a:solidFill>
              <a:schemeClr val="tx1"/>
            </a:solidFill>
            <a:round/>
            <a:headEnd/>
            <a:tailEnd type="triangle" w="med" len="med"/>
          </a:ln>
          <a:effectLst/>
        </p:spPr>
        <p:txBody>
          <a:bodyPr/>
          <a:lstStyle/>
          <a:p>
            <a:endParaRPr lang="en-US"/>
          </a:p>
        </p:txBody>
      </p:sp>
      <p:sp>
        <p:nvSpPr>
          <p:cNvPr id="2859041" name="Text Box 33"/>
          <p:cNvSpPr txBox="1">
            <a:spLocks noChangeArrowheads="1"/>
          </p:cNvSpPr>
          <p:nvPr/>
        </p:nvSpPr>
        <p:spPr bwMode="auto">
          <a:xfrm>
            <a:off x="7221538" y="5472113"/>
            <a:ext cx="2149475" cy="1209675"/>
          </a:xfrm>
          <a:prstGeom prst="rect">
            <a:avLst/>
          </a:prstGeom>
          <a:noFill/>
          <a:ln w="12700">
            <a:noFill/>
            <a:miter lim="800000"/>
            <a:headEnd/>
            <a:tailEnd/>
          </a:ln>
          <a:effectLst/>
        </p:spPr>
        <p:txBody>
          <a:bodyPr lIns="0" tIns="0" rIns="0" bIns="0">
            <a:spAutoFit/>
          </a:bodyPr>
          <a:lstStyle/>
          <a:p>
            <a:pPr eaLnBrk="0" hangingPunct="0">
              <a:lnSpc>
                <a:spcPct val="95000"/>
              </a:lnSpc>
            </a:pPr>
            <a:r>
              <a:rPr lang="en-US" sz="1400">
                <a:solidFill>
                  <a:srgbClr val="FFFFFF"/>
                </a:solidFill>
                <a:cs typeface="Arial" charset="0"/>
              </a:rPr>
              <a:t>McGrath et al. 2006</a:t>
            </a:r>
          </a:p>
          <a:p>
            <a:pPr eaLnBrk="0" hangingPunct="0">
              <a:lnSpc>
                <a:spcPct val="95000"/>
              </a:lnSpc>
            </a:pPr>
            <a:r>
              <a:rPr lang="en-US" sz="1400">
                <a:solidFill>
                  <a:srgbClr val="FFFFFF"/>
                </a:solidFill>
                <a:cs typeface="Arial" charset="0"/>
              </a:rPr>
              <a:t>Rush et al. 2006</a:t>
            </a:r>
            <a:br>
              <a:rPr lang="en-US" sz="1400">
                <a:solidFill>
                  <a:srgbClr val="FFFFFF"/>
                </a:solidFill>
                <a:cs typeface="Arial" charset="0"/>
              </a:rPr>
            </a:br>
            <a:r>
              <a:rPr lang="en-US" sz="1400">
                <a:solidFill>
                  <a:srgbClr val="FFFFFF"/>
                </a:solidFill>
                <a:cs typeface="Arial" charset="0"/>
              </a:rPr>
              <a:t>Nierenberg et al. 2006</a:t>
            </a:r>
          </a:p>
          <a:p>
            <a:pPr eaLnBrk="0" hangingPunct="0">
              <a:lnSpc>
                <a:spcPct val="95000"/>
              </a:lnSpc>
            </a:pPr>
            <a:r>
              <a:rPr lang="en-US" sz="1400">
                <a:solidFill>
                  <a:srgbClr val="FFFFFF"/>
                </a:solidFill>
                <a:cs typeface="Arial" charset="0"/>
              </a:rPr>
              <a:t>Trivedi et al. 2006a</a:t>
            </a:r>
          </a:p>
          <a:p>
            <a:pPr eaLnBrk="0" hangingPunct="0">
              <a:lnSpc>
                <a:spcPct val="95000"/>
              </a:lnSpc>
            </a:pPr>
            <a:r>
              <a:rPr lang="en-US" sz="1400">
                <a:solidFill>
                  <a:srgbClr val="FFFFFF"/>
                </a:solidFill>
                <a:cs typeface="Arial" charset="0"/>
              </a:rPr>
              <a:t>Trivedi et al. 2006b</a:t>
            </a:r>
          </a:p>
          <a:p>
            <a:pPr eaLnBrk="0" hangingPunct="0">
              <a:lnSpc>
                <a:spcPct val="95000"/>
              </a:lnSpc>
            </a:pPr>
            <a:endParaRPr lang="en-US" sz="1400">
              <a:solidFill>
                <a:srgbClr val="FFFFFF"/>
              </a:solidFill>
              <a:cs typeface="Arial" charset="0"/>
            </a:endParaRPr>
          </a:p>
        </p:txBody>
      </p:sp>
      <p:sp>
        <p:nvSpPr>
          <p:cNvPr id="2859042" name="IDField"/>
          <p:cNvSpPr txBox="1">
            <a:spLocks noChangeArrowheads="1"/>
          </p:cNvSpPr>
          <p:nvPr/>
        </p:nvSpPr>
        <p:spPr bwMode="auto">
          <a:xfrm>
            <a:off x="127000" y="6540500"/>
            <a:ext cx="1016000" cy="293688"/>
          </a:xfrm>
          <a:prstGeom prst="rect">
            <a:avLst/>
          </a:prstGeom>
          <a:noFill/>
          <a:ln w="9525">
            <a:noFill/>
            <a:miter lim="800000"/>
            <a:headEnd/>
            <a:tailEnd/>
          </a:ln>
          <a:effectLst/>
        </p:spPr>
        <p:txBody>
          <a:bodyPr>
            <a:spAutoFit/>
          </a:bodyPr>
          <a:lstStyle/>
          <a:p>
            <a:pPr eaLnBrk="0" hangingPunct="0">
              <a:lnSpc>
                <a:spcPct val="95000"/>
              </a:lnSpc>
            </a:pPr>
            <a:r>
              <a:rPr lang="en-US" sz="1400">
                <a:cs typeface="Arial" charset="0"/>
              </a:rPr>
              <a:t>3429.02</a:t>
            </a:r>
          </a:p>
        </p:txBody>
      </p:sp>
      <p:sp>
        <p:nvSpPr>
          <p:cNvPr id="2859043" name="Rectangle 35"/>
          <p:cNvSpPr>
            <a:spLocks noGrp="1" noChangeArrowheads="1"/>
          </p:cNvSpPr>
          <p:nvPr>
            <p:ph type="title"/>
          </p:nvPr>
        </p:nvSpPr>
        <p:spPr/>
        <p:txBody>
          <a:bodyPr/>
          <a:lstStyle/>
          <a:p>
            <a:r>
              <a:rPr lang="en-US"/>
              <a:t>STAR*D Clinical Study Results</a:t>
            </a:r>
            <a:br>
              <a:rPr lang="en-US"/>
            </a:br>
            <a:r>
              <a:rPr lang="en-US" sz="2800"/>
              <a:t>Remission Rates:  Combination vs Monotherapy</a:t>
            </a:r>
          </a:p>
        </p:txBody>
      </p:sp>
      <p:grpSp>
        <p:nvGrpSpPr>
          <p:cNvPr id="2859044" name="Group 36"/>
          <p:cNvGrpSpPr>
            <a:grpSpLocks/>
          </p:cNvGrpSpPr>
          <p:nvPr/>
        </p:nvGrpSpPr>
        <p:grpSpPr bwMode="auto">
          <a:xfrm>
            <a:off x="3133725" y="1379538"/>
            <a:ext cx="1624013" cy="792162"/>
            <a:chOff x="1974" y="933"/>
            <a:chExt cx="1023" cy="499"/>
          </a:xfrm>
        </p:grpSpPr>
        <p:sp>
          <p:nvSpPr>
            <p:cNvPr id="2859045" name="Text Box 37"/>
            <p:cNvSpPr txBox="1">
              <a:spLocks noChangeArrowheads="1"/>
            </p:cNvSpPr>
            <p:nvPr/>
          </p:nvSpPr>
          <p:spPr bwMode="auto">
            <a:xfrm>
              <a:off x="1974" y="933"/>
              <a:ext cx="1023" cy="386"/>
            </a:xfrm>
            <a:prstGeom prst="rect">
              <a:avLst/>
            </a:prstGeom>
            <a:noFill/>
            <a:ln w="9525">
              <a:noFill/>
              <a:miter lim="800000"/>
              <a:headEnd/>
              <a:tailEnd/>
            </a:ln>
            <a:effectLst/>
          </p:spPr>
          <p:txBody>
            <a:bodyPr>
              <a:spAutoFit/>
            </a:bodyPr>
            <a:lstStyle/>
            <a:p>
              <a:pPr algn="ctr">
                <a:lnSpc>
                  <a:spcPct val="95000"/>
                </a:lnSpc>
              </a:pPr>
              <a:r>
                <a:rPr lang="en-US">
                  <a:solidFill>
                    <a:schemeClr val="tx2"/>
                  </a:solidFill>
                  <a:cs typeface="Arial" charset="0"/>
                </a:rPr>
                <a:t>Level 2</a:t>
              </a:r>
            </a:p>
            <a:p>
              <a:pPr algn="ctr">
                <a:lnSpc>
                  <a:spcPct val="95000"/>
                </a:lnSpc>
              </a:pPr>
              <a:r>
                <a:rPr lang="en-US">
                  <a:solidFill>
                    <a:schemeClr val="tx2"/>
                  </a:solidFill>
                  <a:cs typeface="Arial" charset="0"/>
                </a:rPr>
                <a:t>(1 Failure)</a:t>
              </a:r>
            </a:p>
          </p:txBody>
        </p:sp>
        <p:sp>
          <p:nvSpPr>
            <p:cNvPr id="2859046" name="Text Box 38"/>
            <p:cNvSpPr txBox="1">
              <a:spLocks noChangeArrowheads="1"/>
            </p:cNvSpPr>
            <p:nvPr/>
          </p:nvSpPr>
          <p:spPr bwMode="auto">
            <a:xfrm>
              <a:off x="2184" y="1259"/>
              <a:ext cx="621" cy="173"/>
            </a:xfrm>
            <a:prstGeom prst="rect">
              <a:avLst/>
            </a:prstGeom>
            <a:noFill/>
            <a:ln w="9525">
              <a:noFill/>
              <a:miter lim="800000"/>
              <a:headEnd/>
              <a:tailEnd/>
            </a:ln>
            <a:effectLst/>
          </p:spPr>
          <p:txBody>
            <a:bodyPr wrap="none">
              <a:spAutoFit/>
            </a:bodyPr>
            <a:lstStyle/>
            <a:p>
              <a:pPr algn="ctr"/>
              <a:r>
                <a:rPr lang="en-US" sz="1200">
                  <a:cs typeface="Arial" charset="0"/>
                </a:rPr>
                <a:t>8-10 weeks</a:t>
              </a:r>
            </a:p>
          </p:txBody>
        </p:sp>
      </p:grpSp>
      <p:grpSp>
        <p:nvGrpSpPr>
          <p:cNvPr id="2859047" name="Group 39"/>
          <p:cNvGrpSpPr>
            <a:grpSpLocks/>
          </p:cNvGrpSpPr>
          <p:nvPr/>
        </p:nvGrpSpPr>
        <p:grpSpPr bwMode="auto">
          <a:xfrm>
            <a:off x="4873625" y="1379538"/>
            <a:ext cx="1806575" cy="793750"/>
            <a:chOff x="3070" y="1493"/>
            <a:chExt cx="1138" cy="500"/>
          </a:xfrm>
        </p:grpSpPr>
        <p:sp>
          <p:nvSpPr>
            <p:cNvPr id="2859048" name="Text Box 40"/>
            <p:cNvSpPr txBox="1">
              <a:spLocks noChangeArrowheads="1"/>
            </p:cNvSpPr>
            <p:nvPr/>
          </p:nvSpPr>
          <p:spPr bwMode="auto">
            <a:xfrm>
              <a:off x="3070" y="1493"/>
              <a:ext cx="1138" cy="386"/>
            </a:xfrm>
            <a:prstGeom prst="rect">
              <a:avLst/>
            </a:prstGeom>
            <a:noFill/>
            <a:ln w="9525">
              <a:noFill/>
              <a:miter lim="800000"/>
              <a:headEnd/>
              <a:tailEnd/>
            </a:ln>
            <a:effectLst/>
          </p:spPr>
          <p:txBody>
            <a:bodyPr>
              <a:spAutoFit/>
            </a:bodyPr>
            <a:lstStyle/>
            <a:p>
              <a:pPr algn="ctr">
                <a:lnSpc>
                  <a:spcPct val="95000"/>
                </a:lnSpc>
              </a:pPr>
              <a:r>
                <a:rPr lang="en-US">
                  <a:solidFill>
                    <a:schemeClr val="tx2"/>
                  </a:solidFill>
                  <a:cs typeface="Arial" charset="0"/>
                </a:rPr>
                <a:t>Level 3</a:t>
              </a:r>
            </a:p>
            <a:p>
              <a:pPr algn="ctr">
                <a:lnSpc>
                  <a:spcPct val="95000"/>
                </a:lnSpc>
              </a:pPr>
              <a:r>
                <a:rPr lang="en-US">
                  <a:solidFill>
                    <a:schemeClr val="tx2"/>
                  </a:solidFill>
                  <a:cs typeface="Arial" charset="0"/>
                </a:rPr>
                <a:t>(2 Failures)</a:t>
              </a:r>
            </a:p>
          </p:txBody>
        </p:sp>
        <p:sp>
          <p:nvSpPr>
            <p:cNvPr id="2859049" name="Text Box 41"/>
            <p:cNvSpPr txBox="1">
              <a:spLocks noChangeArrowheads="1"/>
            </p:cNvSpPr>
            <p:nvPr/>
          </p:nvSpPr>
          <p:spPr bwMode="auto">
            <a:xfrm>
              <a:off x="3309" y="1820"/>
              <a:ext cx="619" cy="173"/>
            </a:xfrm>
            <a:prstGeom prst="rect">
              <a:avLst/>
            </a:prstGeom>
            <a:noFill/>
            <a:ln w="9525">
              <a:noFill/>
              <a:miter lim="800000"/>
              <a:headEnd/>
              <a:tailEnd/>
            </a:ln>
            <a:effectLst/>
          </p:spPr>
          <p:txBody>
            <a:bodyPr wrap="none">
              <a:spAutoFit/>
            </a:bodyPr>
            <a:lstStyle/>
            <a:p>
              <a:r>
                <a:rPr lang="en-US" sz="1200">
                  <a:cs typeface="Arial" charset="0"/>
                </a:rPr>
                <a:t> </a:t>
              </a:r>
              <a:r>
                <a:rPr lang="en-US" sz="1200" u="sng">
                  <a:cs typeface="Arial" charset="0"/>
                </a:rPr>
                <a:t>&lt;</a:t>
              </a:r>
              <a:r>
                <a:rPr lang="en-US" sz="1200">
                  <a:cs typeface="Arial" charset="0"/>
                </a:rPr>
                <a:t>14 weeks</a:t>
              </a:r>
            </a:p>
          </p:txBody>
        </p:sp>
      </p:grpSp>
      <p:grpSp>
        <p:nvGrpSpPr>
          <p:cNvPr id="2859050" name="Group 42"/>
          <p:cNvGrpSpPr>
            <a:grpSpLocks/>
          </p:cNvGrpSpPr>
          <p:nvPr/>
        </p:nvGrpSpPr>
        <p:grpSpPr bwMode="auto">
          <a:xfrm>
            <a:off x="6742113" y="1379538"/>
            <a:ext cx="1562100" cy="790575"/>
            <a:chOff x="4247" y="1994"/>
            <a:chExt cx="984" cy="498"/>
          </a:xfrm>
        </p:grpSpPr>
        <p:sp>
          <p:nvSpPr>
            <p:cNvPr id="2859051" name="Text Box 43"/>
            <p:cNvSpPr txBox="1">
              <a:spLocks noChangeArrowheads="1"/>
            </p:cNvSpPr>
            <p:nvPr/>
          </p:nvSpPr>
          <p:spPr bwMode="auto">
            <a:xfrm>
              <a:off x="4247" y="1994"/>
              <a:ext cx="984" cy="386"/>
            </a:xfrm>
            <a:prstGeom prst="rect">
              <a:avLst/>
            </a:prstGeom>
            <a:noFill/>
            <a:ln w="9525">
              <a:noFill/>
              <a:miter lim="800000"/>
              <a:headEnd/>
              <a:tailEnd/>
            </a:ln>
            <a:effectLst/>
          </p:spPr>
          <p:txBody>
            <a:bodyPr>
              <a:spAutoFit/>
            </a:bodyPr>
            <a:lstStyle/>
            <a:p>
              <a:pPr algn="ctr">
                <a:lnSpc>
                  <a:spcPct val="95000"/>
                </a:lnSpc>
              </a:pPr>
              <a:r>
                <a:rPr lang="en-US">
                  <a:solidFill>
                    <a:schemeClr val="tx2"/>
                  </a:solidFill>
                  <a:cs typeface="Arial" charset="0"/>
                </a:rPr>
                <a:t>Level 4</a:t>
              </a:r>
            </a:p>
            <a:p>
              <a:pPr algn="ctr">
                <a:lnSpc>
                  <a:spcPct val="95000"/>
                </a:lnSpc>
              </a:pPr>
              <a:r>
                <a:rPr lang="en-US">
                  <a:solidFill>
                    <a:schemeClr val="tx2"/>
                  </a:solidFill>
                  <a:cs typeface="Arial" charset="0"/>
                </a:rPr>
                <a:t>(3 Failures)</a:t>
              </a:r>
            </a:p>
          </p:txBody>
        </p:sp>
        <p:sp>
          <p:nvSpPr>
            <p:cNvPr id="2859052" name="Text Box 44"/>
            <p:cNvSpPr txBox="1">
              <a:spLocks noChangeArrowheads="1"/>
            </p:cNvSpPr>
            <p:nvPr/>
          </p:nvSpPr>
          <p:spPr bwMode="auto">
            <a:xfrm>
              <a:off x="4418" y="2319"/>
              <a:ext cx="619" cy="173"/>
            </a:xfrm>
            <a:prstGeom prst="rect">
              <a:avLst/>
            </a:prstGeom>
            <a:noFill/>
            <a:ln w="9525">
              <a:noFill/>
              <a:miter lim="800000"/>
              <a:headEnd/>
              <a:tailEnd/>
            </a:ln>
            <a:effectLst/>
          </p:spPr>
          <p:txBody>
            <a:bodyPr wrap="none">
              <a:spAutoFit/>
            </a:bodyPr>
            <a:lstStyle/>
            <a:p>
              <a:r>
                <a:rPr lang="en-US" sz="1200">
                  <a:cs typeface="Arial" charset="0"/>
                </a:rPr>
                <a:t> </a:t>
              </a:r>
              <a:r>
                <a:rPr lang="en-US" sz="1200" u="sng">
                  <a:cs typeface="Arial" charset="0"/>
                </a:rPr>
                <a:t>&lt;</a:t>
              </a:r>
              <a:r>
                <a:rPr lang="en-US" sz="1200">
                  <a:cs typeface="Arial" charset="0"/>
                </a:rPr>
                <a:t>14 weeks</a:t>
              </a:r>
            </a:p>
          </p:txBody>
        </p:sp>
      </p:grpSp>
      <p:grpSp>
        <p:nvGrpSpPr>
          <p:cNvPr id="2859053" name="Group 45"/>
          <p:cNvGrpSpPr>
            <a:grpSpLocks/>
          </p:cNvGrpSpPr>
          <p:nvPr/>
        </p:nvGrpSpPr>
        <p:grpSpPr bwMode="auto">
          <a:xfrm>
            <a:off x="1446213" y="1379538"/>
            <a:ext cx="1385887" cy="568325"/>
            <a:chOff x="911" y="974"/>
            <a:chExt cx="873" cy="358"/>
          </a:xfrm>
        </p:grpSpPr>
        <p:sp>
          <p:nvSpPr>
            <p:cNvPr id="2859054" name="Text Box 46"/>
            <p:cNvSpPr txBox="1">
              <a:spLocks noChangeArrowheads="1"/>
            </p:cNvSpPr>
            <p:nvPr/>
          </p:nvSpPr>
          <p:spPr bwMode="auto">
            <a:xfrm>
              <a:off x="1023" y="1159"/>
              <a:ext cx="616" cy="173"/>
            </a:xfrm>
            <a:prstGeom prst="rect">
              <a:avLst/>
            </a:prstGeom>
            <a:noFill/>
            <a:ln w="9525">
              <a:noFill/>
              <a:miter lim="800000"/>
              <a:headEnd/>
              <a:tailEnd/>
            </a:ln>
            <a:effectLst/>
          </p:spPr>
          <p:txBody>
            <a:bodyPr wrap="none">
              <a:spAutoFit/>
            </a:bodyPr>
            <a:lstStyle/>
            <a:p>
              <a:r>
                <a:rPr lang="en-US" sz="1200">
                  <a:cs typeface="Arial" charset="0"/>
                </a:rPr>
                <a:t>11.9 weeks</a:t>
              </a:r>
            </a:p>
          </p:txBody>
        </p:sp>
        <p:sp>
          <p:nvSpPr>
            <p:cNvPr id="2859055" name="Text Box 47"/>
            <p:cNvSpPr txBox="1">
              <a:spLocks noChangeArrowheads="1"/>
            </p:cNvSpPr>
            <p:nvPr/>
          </p:nvSpPr>
          <p:spPr bwMode="auto">
            <a:xfrm>
              <a:off x="911" y="974"/>
              <a:ext cx="873" cy="222"/>
            </a:xfrm>
            <a:prstGeom prst="rect">
              <a:avLst/>
            </a:prstGeom>
            <a:noFill/>
            <a:ln w="9525">
              <a:noFill/>
              <a:miter lim="800000"/>
              <a:headEnd/>
              <a:tailEnd/>
            </a:ln>
            <a:effectLst/>
          </p:spPr>
          <p:txBody>
            <a:bodyPr>
              <a:spAutoFit/>
            </a:bodyPr>
            <a:lstStyle/>
            <a:p>
              <a:pPr algn="ctr">
                <a:lnSpc>
                  <a:spcPct val="95000"/>
                </a:lnSpc>
              </a:pPr>
              <a:r>
                <a:rPr lang="en-US">
                  <a:solidFill>
                    <a:schemeClr val="tx2"/>
                  </a:solidFill>
                  <a:cs typeface="Arial" charset="0"/>
                </a:rPr>
                <a:t>Level 1</a:t>
              </a:r>
            </a:p>
          </p:txBody>
        </p:sp>
      </p:grpSp>
    </p:spTree>
    <p:extLst>
      <p:ext uri="{BB962C8B-B14F-4D97-AF65-F5344CB8AC3E}">
        <p14:creationId xmlns:p14="http://schemas.microsoft.com/office/powerpoint/2010/main" val="195071763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6418" name="Rectangle 2"/>
          <p:cNvSpPr>
            <a:spLocks noGrp="1" noChangeArrowheads="1"/>
          </p:cNvSpPr>
          <p:nvPr>
            <p:ph type="title"/>
          </p:nvPr>
        </p:nvSpPr>
        <p:spPr>
          <a:xfrm>
            <a:off x="-47625" y="100013"/>
            <a:ext cx="9191625" cy="1042987"/>
          </a:xfrm>
        </p:spPr>
        <p:txBody>
          <a:bodyPr/>
          <a:lstStyle/>
          <a:p>
            <a:r>
              <a:rPr lang="en-US" sz="2800"/>
              <a:t>Remission</a:t>
            </a:r>
            <a:r>
              <a:rPr lang="en-US" sz="2800" baseline="30000"/>
              <a:t>a</a:t>
            </a:r>
            <a:r>
              <a:rPr lang="en-US" sz="2800"/>
              <a:t> Rates (L-1)</a:t>
            </a:r>
            <a:br>
              <a:rPr lang="en-US" sz="2800"/>
            </a:br>
            <a:r>
              <a:rPr lang="en-US" sz="2800"/>
              <a:t>By Number of GMCs</a:t>
            </a:r>
            <a:r>
              <a:rPr lang="en-US" sz="2800" baseline="30000"/>
              <a:t>b</a:t>
            </a:r>
            <a:endParaRPr lang="en-US" sz="2800"/>
          </a:p>
        </p:txBody>
      </p:sp>
      <p:sp>
        <p:nvSpPr>
          <p:cNvPr id="2876419" name="Text Box 3"/>
          <p:cNvSpPr txBox="1">
            <a:spLocks noChangeArrowheads="1"/>
          </p:cNvSpPr>
          <p:nvPr/>
        </p:nvSpPr>
        <p:spPr bwMode="auto">
          <a:xfrm>
            <a:off x="0" y="6172200"/>
            <a:ext cx="9144000" cy="639763"/>
          </a:xfrm>
          <a:prstGeom prst="rect">
            <a:avLst/>
          </a:prstGeom>
          <a:noFill/>
          <a:ln w="9525">
            <a:noFill/>
            <a:miter lim="800000"/>
            <a:headEnd/>
            <a:tailEnd/>
          </a:ln>
          <a:effectLst/>
        </p:spPr>
        <p:txBody>
          <a:bodyPr>
            <a:spAutoFit/>
          </a:bodyPr>
          <a:lstStyle/>
          <a:p>
            <a:pPr>
              <a:lnSpc>
                <a:spcPct val="50000"/>
              </a:lnSpc>
              <a:spcBef>
                <a:spcPct val="50000"/>
              </a:spcBef>
            </a:pPr>
            <a:r>
              <a:rPr lang="en-US" sz="2400" b="0" baseline="30000">
                <a:latin typeface="Tahoma" pitchFamily="34" charset="0"/>
                <a:cs typeface="Arial" charset="0"/>
              </a:rPr>
              <a:t>a</a:t>
            </a:r>
            <a:r>
              <a:rPr lang="en-US" sz="2400" b="0">
                <a:latin typeface="Tahoma" pitchFamily="34" charset="0"/>
                <a:cs typeface="Arial" charset="0"/>
              </a:rPr>
              <a:t> By QIDS-SR</a:t>
            </a:r>
            <a:r>
              <a:rPr lang="en-US" sz="2400" b="0" baseline="-25000">
                <a:latin typeface="Tahoma" pitchFamily="34" charset="0"/>
                <a:cs typeface="Arial" charset="0"/>
              </a:rPr>
              <a:t>16</a:t>
            </a:r>
            <a:r>
              <a:rPr lang="en-US" sz="2400" b="0">
                <a:latin typeface="Tahoma" pitchFamily="34" charset="0"/>
                <a:cs typeface="Arial" charset="0"/>
              </a:rPr>
              <a:t> </a:t>
            </a:r>
            <a:r>
              <a:rPr lang="en-US" sz="2400" b="0" u="sng">
                <a:latin typeface="Tahoma" pitchFamily="34" charset="0"/>
                <a:cs typeface="Arial" charset="0"/>
              </a:rPr>
              <a:t>&lt;</a:t>
            </a:r>
            <a:r>
              <a:rPr lang="en-US" sz="2400" b="0">
                <a:latin typeface="Tahoma" pitchFamily="34" charset="0"/>
                <a:cs typeface="Arial" charset="0"/>
              </a:rPr>
              <a:t> 5.</a:t>
            </a:r>
          </a:p>
          <a:p>
            <a:pPr>
              <a:lnSpc>
                <a:spcPct val="50000"/>
              </a:lnSpc>
              <a:spcBef>
                <a:spcPct val="50000"/>
              </a:spcBef>
            </a:pPr>
            <a:r>
              <a:rPr lang="en-US" sz="2400" b="0" baseline="30000">
                <a:latin typeface="Tahoma" pitchFamily="34" charset="0"/>
                <a:cs typeface="Arial" charset="0"/>
              </a:rPr>
              <a:t>b</a:t>
            </a:r>
            <a:r>
              <a:rPr lang="en-US" sz="2400" b="0">
                <a:latin typeface="Tahoma" pitchFamily="34" charset="0"/>
                <a:cs typeface="Arial" charset="0"/>
              </a:rPr>
              <a:t> By the Cumulative Illness Rating Scale (CIRS).</a:t>
            </a:r>
            <a:endParaRPr lang="en-US" sz="2400" b="0" baseline="30000">
              <a:latin typeface="Tahoma" pitchFamily="34" charset="0"/>
              <a:cs typeface="Arial" charset="0"/>
            </a:endParaRPr>
          </a:p>
        </p:txBody>
      </p:sp>
      <p:graphicFrame>
        <p:nvGraphicFramePr>
          <p:cNvPr id="2876420" name="Object 4"/>
          <p:cNvGraphicFramePr>
            <a:graphicFrameLocks noChangeAspect="1"/>
          </p:cNvGraphicFramePr>
          <p:nvPr/>
        </p:nvGraphicFramePr>
        <p:xfrm>
          <a:off x="457200" y="1143000"/>
          <a:ext cx="8229600" cy="4114800"/>
        </p:xfrm>
        <a:graphic>
          <a:graphicData uri="http://schemas.openxmlformats.org/presentationml/2006/ole">
            <mc:AlternateContent xmlns:mc="http://schemas.openxmlformats.org/markup-compatibility/2006">
              <mc:Choice xmlns:v="urn:schemas-microsoft-com:vml" Requires="v">
                <p:oleObj spid="_x0000_s44042" name="Chart" r:id="rId3" imgW="8229561" imgH="4114839" progId="MSGraph.Chart.8">
                  <p:embed followColorScheme="full"/>
                </p:oleObj>
              </mc:Choice>
              <mc:Fallback>
                <p:oleObj name="Chart" r:id="rId3" imgW="8229561" imgH="4114839" progId="MSGraph.Chart.8">
                  <p:embed followColorScheme="full"/>
                  <p:pic>
                    <p:nvPicPr>
                      <p:cNvPr id="0" name=""/>
                      <p:cNvPicPr>
                        <a:picLocks noChangeAspect="1" noChangeArrowheads="1"/>
                      </p:cNvPicPr>
                      <p:nvPr/>
                    </p:nvPicPr>
                    <p:blipFill>
                      <a:blip r:embed="rId4"/>
                      <a:srcRect/>
                      <a:stretch>
                        <a:fillRect/>
                      </a:stretch>
                    </p:blipFill>
                    <p:spPr bwMode="auto">
                      <a:xfrm>
                        <a:off x="457200" y="1143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76421" name="Rectangle 5"/>
          <p:cNvSpPr>
            <a:spLocks noChangeArrowheads="1"/>
          </p:cNvSpPr>
          <p:nvPr/>
        </p:nvSpPr>
        <p:spPr bwMode="auto">
          <a:xfrm>
            <a:off x="1776413" y="5562600"/>
            <a:ext cx="2584450" cy="457200"/>
          </a:xfrm>
          <a:prstGeom prst="rect">
            <a:avLst/>
          </a:prstGeom>
          <a:noFill/>
          <a:ln w="9525">
            <a:noFill/>
            <a:miter lim="800000"/>
            <a:headEnd/>
            <a:tailEnd/>
          </a:ln>
          <a:effectLst/>
        </p:spPr>
        <p:txBody>
          <a:bodyPr wrap="none">
            <a:spAutoFit/>
          </a:bodyPr>
          <a:lstStyle/>
          <a:p>
            <a:r>
              <a:rPr lang="en-US" sz="2400" b="0">
                <a:cs typeface="Arial" charset="0"/>
              </a:rPr>
              <a:t>x</a:t>
            </a:r>
            <a:r>
              <a:rPr lang="en-US" sz="2400" b="0" baseline="30000">
                <a:cs typeface="Arial" charset="0"/>
              </a:rPr>
              <a:t>2</a:t>
            </a:r>
            <a:r>
              <a:rPr lang="en-US" sz="2400" b="0">
                <a:cs typeface="Arial" charset="0"/>
              </a:rPr>
              <a:t> = 16.6 p=.0023</a:t>
            </a:r>
          </a:p>
        </p:txBody>
      </p:sp>
      <p:sp>
        <p:nvSpPr>
          <p:cNvPr id="2876422" name="Text Box 6"/>
          <p:cNvSpPr txBox="1">
            <a:spLocks noChangeArrowheads="1"/>
          </p:cNvSpPr>
          <p:nvPr/>
        </p:nvSpPr>
        <p:spPr bwMode="auto">
          <a:xfrm>
            <a:off x="1800225" y="5076825"/>
            <a:ext cx="133985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b="0">
                <a:latin typeface="Tahoma" pitchFamily="34" charset="0"/>
                <a:ea typeface="ヒラギノ角ゴ Pro W3" pitchFamily="-31" charset="-128"/>
                <a:cs typeface="Arial" charset="0"/>
              </a:rPr>
              <a:t>(1354)</a:t>
            </a:r>
          </a:p>
        </p:txBody>
      </p:sp>
      <p:sp>
        <p:nvSpPr>
          <p:cNvPr id="2876423" name="Text Box 7"/>
          <p:cNvSpPr txBox="1">
            <a:spLocks noChangeArrowheads="1"/>
          </p:cNvSpPr>
          <p:nvPr/>
        </p:nvSpPr>
        <p:spPr bwMode="auto">
          <a:xfrm>
            <a:off x="3149600" y="5105400"/>
            <a:ext cx="133985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b="0">
                <a:latin typeface="Tahoma" pitchFamily="34" charset="0"/>
                <a:ea typeface="ヒラギノ角ゴ Pro W3" pitchFamily="-31" charset="-128"/>
                <a:cs typeface="Arial" charset="0"/>
              </a:rPr>
              <a:t>(612)</a:t>
            </a:r>
          </a:p>
        </p:txBody>
      </p:sp>
      <p:sp>
        <p:nvSpPr>
          <p:cNvPr id="2876424" name="Text Box 8"/>
          <p:cNvSpPr txBox="1">
            <a:spLocks noChangeArrowheads="1"/>
          </p:cNvSpPr>
          <p:nvPr/>
        </p:nvSpPr>
        <p:spPr bwMode="auto">
          <a:xfrm>
            <a:off x="4491038" y="5084763"/>
            <a:ext cx="133985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b="0">
                <a:latin typeface="Tahoma" pitchFamily="34" charset="0"/>
                <a:ea typeface="ヒラギノ角ゴ Pro W3" pitchFamily="-31" charset="-128"/>
                <a:cs typeface="Arial" charset="0"/>
              </a:rPr>
              <a:t>(420)</a:t>
            </a:r>
          </a:p>
        </p:txBody>
      </p:sp>
      <p:sp>
        <p:nvSpPr>
          <p:cNvPr id="2876425" name="Text Box 9"/>
          <p:cNvSpPr txBox="1">
            <a:spLocks noChangeArrowheads="1"/>
          </p:cNvSpPr>
          <p:nvPr/>
        </p:nvSpPr>
        <p:spPr bwMode="auto">
          <a:xfrm>
            <a:off x="5832475" y="5084763"/>
            <a:ext cx="133985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b="0">
                <a:latin typeface="Tahoma" pitchFamily="34" charset="0"/>
                <a:ea typeface="ヒラギノ角ゴ Pro W3" pitchFamily="-31" charset="-128"/>
                <a:cs typeface="Arial" charset="0"/>
              </a:rPr>
              <a:t>(224)</a:t>
            </a:r>
          </a:p>
        </p:txBody>
      </p:sp>
      <p:sp>
        <p:nvSpPr>
          <p:cNvPr id="2876426" name="Text Box 10"/>
          <p:cNvSpPr txBox="1">
            <a:spLocks noChangeArrowheads="1"/>
          </p:cNvSpPr>
          <p:nvPr/>
        </p:nvSpPr>
        <p:spPr bwMode="auto">
          <a:xfrm>
            <a:off x="7261225" y="5080000"/>
            <a:ext cx="133985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b="0">
                <a:latin typeface="Tahoma" pitchFamily="34" charset="0"/>
                <a:ea typeface="ヒラギノ角ゴ Pro W3" pitchFamily="-31" charset="-128"/>
                <a:cs typeface="Arial" charset="0"/>
              </a:rPr>
              <a:t>(257)</a:t>
            </a:r>
          </a:p>
        </p:txBody>
      </p:sp>
    </p:spTree>
    <p:extLst>
      <p:ext uri="{BB962C8B-B14F-4D97-AF65-F5344CB8AC3E}">
        <p14:creationId xmlns:p14="http://schemas.microsoft.com/office/powerpoint/2010/main" val="220896634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
          <p:cNvSpPr>
            <a:spLocks noGrp="1"/>
          </p:cNvSpPr>
          <p:nvPr>
            <p:ph type="sldNum" sz="quarter" idx="10"/>
          </p:nvPr>
        </p:nvSpPr>
        <p:spPr/>
        <p:txBody>
          <a:bodyPr/>
          <a:lstStyle/>
          <a:p>
            <a:r>
              <a:rPr lang="en-US"/>
              <a:t> </a:t>
            </a:r>
            <a:fld id="{C9EC1DCB-915A-4BBF-A9A0-036C887DFF69}" type="slidenum">
              <a:rPr lang="en-US"/>
              <a:pPr/>
              <a:t>16</a:t>
            </a:fld>
            <a:endParaRPr lang="en-US"/>
          </a:p>
        </p:txBody>
      </p:sp>
      <p:sp>
        <p:nvSpPr>
          <p:cNvPr id="7153666" name="Text Box 2"/>
          <p:cNvSpPr txBox="1">
            <a:spLocks noChangeArrowheads="1"/>
          </p:cNvSpPr>
          <p:nvPr/>
        </p:nvSpPr>
        <p:spPr bwMode="auto">
          <a:xfrm rot="-5400000">
            <a:off x="-419100" y="3065463"/>
            <a:ext cx="1660525"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a:solidFill>
                  <a:srgbClr val="FFFFFF"/>
                </a:solidFill>
              </a:rPr>
              <a:t>% Relapse</a:t>
            </a:r>
          </a:p>
        </p:txBody>
      </p:sp>
      <p:sp>
        <p:nvSpPr>
          <p:cNvPr id="7153667" name="Line 3"/>
          <p:cNvSpPr>
            <a:spLocks noChangeShapeType="1"/>
          </p:cNvSpPr>
          <p:nvPr/>
        </p:nvSpPr>
        <p:spPr bwMode="auto">
          <a:xfrm>
            <a:off x="1211263" y="4579938"/>
            <a:ext cx="217487" cy="0"/>
          </a:xfrm>
          <a:prstGeom prst="line">
            <a:avLst/>
          </a:prstGeom>
          <a:noFill/>
          <a:ln w="28575">
            <a:solidFill>
              <a:schemeClr val="tx1"/>
            </a:solidFill>
            <a:round/>
            <a:headEnd/>
            <a:tailEnd/>
          </a:ln>
          <a:effectLst/>
        </p:spPr>
        <p:txBody>
          <a:bodyPr/>
          <a:lstStyle/>
          <a:p>
            <a:pPr fontAlgn="base">
              <a:spcBef>
                <a:spcPct val="0"/>
              </a:spcBef>
              <a:spcAft>
                <a:spcPct val="0"/>
              </a:spcAft>
            </a:pPr>
            <a:endParaRPr lang="en-US" b="1">
              <a:solidFill>
                <a:srgbClr val="FFFFFF"/>
              </a:solidFill>
            </a:endParaRPr>
          </a:p>
        </p:txBody>
      </p:sp>
      <p:sp>
        <p:nvSpPr>
          <p:cNvPr id="7153668" name="Line 4"/>
          <p:cNvSpPr>
            <a:spLocks noChangeShapeType="1"/>
          </p:cNvSpPr>
          <p:nvPr/>
        </p:nvSpPr>
        <p:spPr bwMode="auto">
          <a:xfrm>
            <a:off x="1211263" y="3692525"/>
            <a:ext cx="217487" cy="0"/>
          </a:xfrm>
          <a:prstGeom prst="line">
            <a:avLst/>
          </a:prstGeom>
          <a:noFill/>
          <a:ln w="28575">
            <a:solidFill>
              <a:schemeClr val="tx1"/>
            </a:solidFill>
            <a:round/>
            <a:headEnd/>
            <a:tailEnd/>
          </a:ln>
          <a:effectLst/>
        </p:spPr>
        <p:txBody>
          <a:bodyPr/>
          <a:lstStyle/>
          <a:p>
            <a:pPr fontAlgn="base">
              <a:spcBef>
                <a:spcPct val="0"/>
              </a:spcBef>
              <a:spcAft>
                <a:spcPct val="0"/>
              </a:spcAft>
            </a:pPr>
            <a:endParaRPr lang="en-US" b="1">
              <a:solidFill>
                <a:srgbClr val="FFFFFF"/>
              </a:solidFill>
            </a:endParaRPr>
          </a:p>
        </p:txBody>
      </p:sp>
      <p:sp>
        <p:nvSpPr>
          <p:cNvPr id="7153669" name="Line 5"/>
          <p:cNvSpPr>
            <a:spLocks noChangeShapeType="1"/>
          </p:cNvSpPr>
          <p:nvPr/>
        </p:nvSpPr>
        <p:spPr bwMode="auto">
          <a:xfrm>
            <a:off x="1211263" y="2805113"/>
            <a:ext cx="217487" cy="0"/>
          </a:xfrm>
          <a:prstGeom prst="line">
            <a:avLst/>
          </a:prstGeom>
          <a:noFill/>
          <a:ln w="28575">
            <a:solidFill>
              <a:schemeClr val="tx1"/>
            </a:solidFill>
            <a:round/>
            <a:headEnd/>
            <a:tailEnd/>
          </a:ln>
          <a:effectLst/>
        </p:spPr>
        <p:txBody>
          <a:bodyPr/>
          <a:lstStyle/>
          <a:p>
            <a:pPr fontAlgn="base">
              <a:spcBef>
                <a:spcPct val="0"/>
              </a:spcBef>
              <a:spcAft>
                <a:spcPct val="0"/>
              </a:spcAft>
            </a:pPr>
            <a:endParaRPr lang="en-US" b="1">
              <a:solidFill>
                <a:srgbClr val="FFFFFF"/>
              </a:solidFill>
            </a:endParaRPr>
          </a:p>
        </p:txBody>
      </p:sp>
      <p:sp>
        <p:nvSpPr>
          <p:cNvPr id="7153670" name="Line 6"/>
          <p:cNvSpPr>
            <a:spLocks noChangeShapeType="1"/>
          </p:cNvSpPr>
          <p:nvPr/>
        </p:nvSpPr>
        <p:spPr bwMode="auto">
          <a:xfrm>
            <a:off x="1211263" y="1919288"/>
            <a:ext cx="217487" cy="0"/>
          </a:xfrm>
          <a:prstGeom prst="line">
            <a:avLst/>
          </a:prstGeom>
          <a:noFill/>
          <a:ln w="28575">
            <a:solidFill>
              <a:schemeClr val="tx1"/>
            </a:solidFill>
            <a:round/>
            <a:headEnd/>
            <a:tailEnd/>
          </a:ln>
          <a:effectLst/>
        </p:spPr>
        <p:txBody>
          <a:bodyPr/>
          <a:lstStyle/>
          <a:p>
            <a:pPr fontAlgn="base">
              <a:spcBef>
                <a:spcPct val="0"/>
              </a:spcBef>
              <a:spcAft>
                <a:spcPct val="0"/>
              </a:spcAft>
            </a:pPr>
            <a:endParaRPr lang="en-US" b="1">
              <a:solidFill>
                <a:srgbClr val="FFFFFF"/>
              </a:solidFill>
            </a:endParaRPr>
          </a:p>
        </p:txBody>
      </p:sp>
      <p:sp>
        <p:nvSpPr>
          <p:cNvPr id="7153671" name="Text Box 7"/>
          <p:cNvSpPr txBox="1">
            <a:spLocks noChangeArrowheads="1"/>
          </p:cNvSpPr>
          <p:nvPr/>
        </p:nvSpPr>
        <p:spPr bwMode="auto">
          <a:xfrm>
            <a:off x="714375" y="4351338"/>
            <a:ext cx="523875"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a:solidFill>
                  <a:srgbClr val="FFFFFF"/>
                </a:solidFill>
              </a:rPr>
              <a:t>30</a:t>
            </a:r>
          </a:p>
        </p:txBody>
      </p:sp>
      <p:sp>
        <p:nvSpPr>
          <p:cNvPr id="7153672" name="Text Box 8"/>
          <p:cNvSpPr txBox="1">
            <a:spLocks noChangeArrowheads="1"/>
          </p:cNvSpPr>
          <p:nvPr/>
        </p:nvSpPr>
        <p:spPr bwMode="auto">
          <a:xfrm>
            <a:off x="714375" y="3449638"/>
            <a:ext cx="523875"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a:solidFill>
                  <a:srgbClr val="FFFFFF"/>
                </a:solidFill>
              </a:rPr>
              <a:t>50</a:t>
            </a:r>
          </a:p>
        </p:txBody>
      </p:sp>
      <p:sp>
        <p:nvSpPr>
          <p:cNvPr id="7153673" name="Text Box 9"/>
          <p:cNvSpPr txBox="1">
            <a:spLocks noChangeArrowheads="1"/>
          </p:cNvSpPr>
          <p:nvPr/>
        </p:nvSpPr>
        <p:spPr bwMode="auto">
          <a:xfrm>
            <a:off x="714375" y="2573338"/>
            <a:ext cx="523875"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a:solidFill>
                  <a:srgbClr val="FFFFFF"/>
                </a:solidFill>
              </a:rPr>
              <a:t>70</a:t>
            </a:r>
          </a:p>
        </p:txBody>
      </p:sp>
      <p:sp>
        <p:nvSpPr>
          <p:cNvPr id="7153674" name="Text Box 10"/>
          <p:cNvSpPr txBox="1">
            <a:spLocks noChangeArrowheads="1"/>
          </p:cNvSpPr>
          <p:nvPr/>
        </p:nvSpPr>
        <p:spPr bwMode="auto">
          <a:xfrm>
            <a:off x="714375" y="1671638"/>
            <a:ext cx="523875"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a:solidFill>
                  <a:srgbClr val="FFFFFF"/>
                </a:solidFill>
              </a:rPr>
              <a:t>90</a:t>
            </a:r>
          </a:p>
        </p:txBody>
      </p:sp>
      <p:sp>
        <p:nvSpPr>
          <p:cNvPr id="7153675" name="Line 11"/>
          <p:cNvSpPr>
            <a:spLocks noChangeShapeType="1"/>
          </p:cNvSpPr>
          <p:nvPr/>
        </p:nvSpPr>
        <p:spPr bwMode="auto">
          <a:xfrm flipH="1" flipV="1">
            <a:off x="1430338" y="1558925"/>
            <a:ext cx="9525" cy="3397250"/>
          </a:xfrm>
          <a:prstGeom prst="line">
            <a:avLst/>
          </a:prstGeom>
          <a:noFill/>
          <a:ln w="38100">
            <a:solidFill>
              <a:schemeClr val="tx1"/>
            </a:solidFill>
            <a:round/>
            <a:headEnd/>
            <a:tailEnd type="triangle" w="med" len="med"/>
          </a:ln>
          <a:effectLst/>
        </p:spPr>
        <p:txBody>
          <a:bodyPr/>
          <a:lstStyle/>
          <a:p>
            <a:pPr fontAlgn="base">
              <a:spcBef>
                <a:spcPct val="0"/>
              </a:spcBef>
              <a:spcAft>
                <a:spcPct val="0"/>
              </a:spcAft>
            </a:pPr>
            <a:endParaRPr lang="en-US" b="1">
              <a:solidFill>
                <a:srgbClr val="FFFFFF"/>
              </a:solidFill>
            </a:endParaRPr>
          </a:p>
        </p:txBody>
      </p:sp>
      <p:sp>
        <p:nvSpPr>
          <p:cNvPr id="7153676" name="Line 12"/>
          <p:cNvSpPr>
            <a:spLocks noChangeShapeType="1"/>
          </p:cNvSpPr>
          <p:nvPr/>
        </p:nvSpPr>
        <p:spPr bwMode="auto">
          <a:xfrm>
            <a:off x="1430338" y="4953000"/>
            <a:ext cx="7123112" cy="0"/>
          </a:xfrm>
          <a:prstGeom prst="line">
            <a:avLst/>
          </a:prstGeom>
          <a:noFill/>
          <a:ln w="38100">
            <a:solidFill>
              <a:schemeClr val="tx1"/>
            </a:solidFill>
            <a:round/>
            <a:headEnd/>
            <a:tailEnd type="triangle" w="med" len="med"/>
          </a:ln>
          <a:effectLst/>
        </p:spPr>
        <p:txBody>
          <a:bodyPr/>
          <a:lstStyle/>
          <a:p>
            <a:pPr fontAlgn="base">
              <a:spcBef>
                <a:spcPct val="0"/>
              </a:spcBef>
              <a:spcAft>
                <a:spcPct val="0"/>
              </a:spcAft>
            </a:pPr>
            <a:endParaRPr lang="en-US" b="1">
              <a:solidFill>
                <a:srgbClr val="FFFFFF"/>
              </a:solidFill>
            </a:endParaRPr>
          </a:p>
        </p:txBody>
      </p:sp>
      <p:sp>
        <p:nvSpPr>
          <p:cNvPr id="7153681" name="Text Box 17"/>
          <p:cNvSpPr txBox="1">
            <a:spLocks noChangeArrowheads="1"/>
          </p:cNvSpPr>
          <p:nvPr/>
        </p:nvSpPr>
        <p:spPr bwMode="auto">
          <a:xfrm>
            <a:off x="2759075" y="5594350"/>
            <a:ext cx="2171700" cy="64135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a:solidFill>
                  <a:srgbClr val="FFFFFF"/>
                </a:solidFill>
              </a:rPr>
              <a:t>= In remission</a:t>
            </a:r>
          </a:p>
          <a:p>
            <a:pPr fontAlgn="base">
              <a:spcBef>
                <a:spcPct val="0"/>
              </a:spcBef>
              <a:spcAft>
                <a:spcPct val="0"/>
              </a:spcAft>
            </a:pPr>
            <a:r>
              <a:rPr lang="en-US" b="1">
                <a:solidFill>
                  <a:srgbClr val="FFFFFF"/>
                </a:solidFill>
              </a:rPr>
              <a:t>= Not in remission</a:t>
            </a:r>
          </a:p>
        </p:txBody>
      </p:sp>
      <p:sp>
        <p:nvSpPr>
          <p:cNvPr id="7153689" name="Rectangle 25"/>
          <p:cNvSpPr>
            <a:spLocks noChangeArrowheads="1"/>
          </p:cNvSpPr>
          <p:nvPr/>
        </p:nvSpPr>
        <p:spPr bwMode="auto">
          <a:xfrm>
            <a:off x="7151688" y="3694113"/>
            <a:ext cx="598487" cy="1236662"/>
          </a:xfrm>
          <a:prstGeom prst="rect">
            <a:avLst/>
          </a:prstGeom>
          <a:solidFill>
            <a:srgbClr val="FF9999"/>
          </a:solidFill>
          <a:ln w="9525">
            <a:solidFill>
              <a:schemeClr val="tx1"/>
            </a:solidFill>
            <a:miter lim="800000"/>
            <a:headEnd/>
            <a:tailEnd/>
          </a:ln>
          <a:effectLst/>
        </p:spPr>
        <p:txBody>
          <a:bodyPr wrap="none" anchor="ctr"/>
          <a:lstStyle/>
          <a:p>
            <a:pPr fontAlgn="base">
              <a:spcBef>
                <a:spcPct val="0"/>
              </a:spcBef>
              <a:spcAft>
                <a:spcPct val="0"/>
              </a:spcAft>
            </a:pPr>
            <a:endParaRPr lang="en-US" b="1">
              <a:solidFill>
                <a:srgbClr val="FFFFFF"/>
              </a:solidFill>
            </a:endParaRPr>
          </a:p>
        </p:txBody>
      </p:sp>
      <p:sp>
        <p:nvSpPr>
          <p:cNvPr id="7153688" name="Rectangle 24"/>
          <p:cNvSpPr>
            <a:spLocks noChangeArrowheads="1"/>
          </p:cNvSpPr>
          <p:nvPr/>
        </p:nvSpPr>
        <p:spPr bwMode="auto">
          <a:xfrm>
            <a:off x="7739063" y="1978025"/>
            <a:ext cx="606425" cy="2952750"/>
          </a:xfrm>
          <a:prstGeom prst="rect">
            <a:avLst/>
          </a:prstGeom>
          <a:solidFill>
            <a:srgbClr val="FF5050"/>
          </a:solidFill>
          <a:ln w="9525">
            <a:solidFill>
              <a:schemeClr val="tx1"/>
            </a:solidFill>
            <a:miter lim="800000"/>
            <a:headEnd/>
            <a:tailEnd/>
          </a:ln>
          <a:effectLst/>
        </p:spPr>
        <p:txBody>
          <a:bodyPr wrap="none" anchor="ctr"/>
          <a:lstStyle/>
          <a:p>
            <a:pPr fontAlgn="base">
              <a:spcBef>
                <a:spcPct val="0"/>
              </a:spcBef>
              <a:spcAft>
                <a:spcPct val="0"/>
              </a:spcAft>
            </a:pPr>
            <a:endParaRPr lang="en-US" b="1">
              <a:solidFill>
                <a:srgbClr val="FFFFFF"/>
              </a:solidFill>
            </a:endParaRPr>
          </a:p>
        </p:txBody>
      </p:sp>
      <p:sp>
        <p:nvSpPr>
          <p:cNvPr id="7153692" name="Text Box 28"/>
          <p:cNvSpPr txBox="1">
            <a:spLocks noChangeArrowheads="1"/>
          </p:cNvSpPr>
          <p:nvPr/>
        </p:nvSpPr>
        <p:spPr bwMode="auto">
          <a:xfrm>
            <a:off x="3241675" y="5041900"/>
            <a:ext cx="3354388"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a:solidFill>
                  <a:srgbClr val="FFFFFF"/>
                </a:solidFill>
                <a:effectLst>
                  <a:outerShdw blurRad="38100" dist="38100" dir="2700000" algn="tl">
                    <a:srgbClr val="000000"/>
                  </a:outerShdw>
                </a:effectLst>
              </a:rPr>
              <a:t>Treatment Resistance</a:t>
            </a:r>
          </a:p>
        </p:txBody>
      </p:sp>
      <p:sp>
        <p:nvSpPr>
          <p:cNvPr id="7153693" name="Text Box 29"/>
          <p:cNvSpPr txBox="1">
            <a:spLocks noChangeArrowheads="1"/>
          </p:cNvSpPr>
          <p:nvPr/>
        </p:nvSpPr>
        <p:spPr bwMode="auto">
          <a:xfrm>
            <a:off x="1606550" y="5041900"/>
            <a:ext cx="641350" cy="36671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a:solidFill>
                  <a:srgbClr val="FFFFFF"/>
                </a:solidFill>
                <a:effectLst>
                  <a:outerShdw blurRad="38100" dist="38100" dir="2700000" algn="tl">
                    <a:srgbClr val="000000"/>
                  </a:outerShdw>
                </a:effectLst>
              </a:rPr>
              <a:t>Low</a:t>
            </a:r>
          </a:p>
        </p:txBody>
      </p:sp>
      <p:sp>
        <p:nvSpPr>
          <p:cNvPr id="7153694" name="Text Box 30"/>
          <p:cNvSpPr txBox="1">
            <a:spLocks noChangeArrowheads="1"/>
          </p:cNvSpPr>
          <p:nvPr/>
        </p:nvSpPr>
        <p:spPr bwMode="auto">
          <a:xfrm>
            <a:off x="7673975" y="5041900"/>
            <a:ext cx="692150" cy="36671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a:solidFill>
                  <a:srgbClr val="FFFFFF"/>
                </a:solidFill>
                <a:effectLst>
                  <a:outerShdw blurRad="38100" dist="38100" dir="2700000" algn="tl">
                    <a:srgbClr val="000000"/>
                  </a:outerShdw>
                </a:effectLst>
              </a:rPr>
              <a:t>High</a:t>
            </a:r>
          </a:p>
        </p:txBody>
      </p:sp>
      <p:sp>
        <p:nvSpPr>
          <p:cNvPr id="7153695" name="Line 31"/>
          <p:cNvSpPr>
            <a:spLocks noChangeShapeType="1"/>
          </p:cNvSpPr>
          <p:nvPr/>
        </p:nvSpPr>
        <p:spPr bwMode="auto">
          <a:xfrm>
            <a:off x="2292350" y="5280025"/>
            <a:ext cx="1004888" cy="0"/>
          </a:xfrm>
          <a:prstGeom prst="line">
            <a:avLst/>
          </a:prstGeom>
          <a:noFill/>
          <a:ln w="38100">
            <a:solidFill>
              <a:schemeClr val="tx1"/>
            </a:solidFill>
            <a:round/>
            <a:headEnd/>
            <a:tailEnd/>
          </a:ln>
          <a:effectLst/>
        </p:spPr>
        <p:txBody>
          <a:bodyPr/>
          <a:lstStyle/>
          <a:p>
            <a:pPr fontAlgn="base">
              <a:spcBef>
                <a:spcPct val="0"/>
              </a:spcBef>
              <a:spcAft>
                <a:spcPct val="0"/>
              </a:spcAft>
            </a:pPr>
            <a:endParaRPr lang="en-US" b="1">
              <a:solidFill>
                <a:srgbClr val="FFFFFF"/>
              </a:solidFill>
            </a:endParaRPr>
          </a:p>
        </p:txBody>
      </p:sp>
      <p:sp>
        <p:nvSpPr>
          <p:cNvPr id="7153696" name="Line 32"/>
          <p:cNvSpPr>
            <a:spLocks noChangeShapeType="1"/>
          </p:cNvSpPr>
          <p:nvPr/>
        </p:nvSpPr>
        <p:spPr bwMode="auto">
          <a:xfrm>
            <a:off x="6600825" y="5280025"/>
            <a:ext cx="1004888" cy="0"/>
          </a:xfrm>
          <a:prstGeom prst="line">
            <a:avLst/>
          </a:prstGeom>
          <a:noFill/>
          <a:ln w="38100">
            <a:solidFill>
              <a:schemeClr val="tx1"/>
            </a:solidFill>
            <a:round/>
            <a:headEnd/>
            <a:tailEnd type="triangle" w="med" len="med"/>
          </a:ln>
          <a:effectLst/>
        </p:spPr>
        <p:txBody>
          <a:bodyPr/>
          <a:lstStyle/>
          <a:p>
            <a:pPr fontAlgn="base">
              <a:spcBef>
                <a:spcPct val="0"/>
              </a:spcBef>
              <a:spcAft>
                <a:spcPct val="0"/>
              </a:spcAft>
            </a:pPr>
            <a:endParaRPr lang="en-US" b="1">
              <a:solidFill>
                <a:srgbClr val="FFFFFF"/>
              </a:solidFill>
            </a:endParaRPr>
          </a:p>
        </p:txBody>
      </p:sp>
      <p:sp>
        <p:nvSpPr>
          <p:cNvPr id="7153697" name="Text Box 33"/>
          <p:cNvSpPr txBox="1">
            <a:spLocks noChangeArrowheads="1"/>
          </p:cNvSpPr>
          <p:nvPr/>
        </p:nvSpPr>
        <p:spPr bwMode="auto">
          <a:xfrm>
            <a:off x="7235825" y="6215063"/>
            <a:ext cx="2149475" cy="403225"/>
          </a:xfrm>
          <a:prstGeom prst="rect">
            <a:avLst/>
          </a:prstGeom>
          <a:noFill/>
          <a:ln w="12700">
            <a:noFill/>
            <a:miter lim="800000"/>
            <a:headEnd/>
            <a:tailEnd/>
          </a:ln>
          <a:effectLst/>
        </p:spPr>
        <p:txBody>
          <a:bodyPr lIns="0" tIns="0" rIns="0" bIns="0">
            <a:spAutoFit/>
          </a:bodyPr>
          <a:lstStyle/>
          <a:p>
            <a:pPr fontAlgn="base">
              <a:spcBef>
                <a:spcPct val="0"/>
              </a:spcBef>
              <a:spcAft>
                <a:spcPct val="0"/>
              </a:spcAft>
            </a:pPr>
            <a:r>
              <a:rPr lang="en-US" sz="1400" b="1">
                <a:solidFill>
                  <a:srgbClr val="FFFFFF"/>
                </a:solidFill>
              </a:rPr>
              <a:t>Rush et al. 2006</a:t>
            </a:r>
            <a:br>
              <a:rPr lang="en-US" sz="1400" b="1">
                <a:solidFill>
                  <a:srgbClr val="FFFFFF"/>
                </a:solidFill>
              </a:rPr>
            </a:br>
            <a:endParaRPr lang="en-US" sz="1400" b="1">
              <a:solidFill>
                <a:srgbClr val="FFFFFF"/>
              </a:solidFill>
            </a:endParaRPr>
          </a:p>
        </p:txBody>
      </p:sp>
      <p:sp>
        <p:nvSpPr>
          <p:cNvPr id="7153698" name="IDField"/>
          <p:cNvSpPr txBox="1">
            <a:spLocks noChangeArrowheads="1"/>
          </p:cNvSpPr>
          <p:nvPr/>
        </p:nvSpPr>
        <p:spPr bwMode="auto">
          <a:xfrm>
            <a:off x="127000" y="6540500"/>
            <a:ext cx="1016000" cy="293688"/>
          </a:xfrm>
          <a:prstGeom prst="rect">
            <a:avLst/>
          </a:prstGeom>
          <a:noFill/>
          <a:ln w="9525">
            <a:noFill/>
            <a:miter lim="800000"/>
            <a:headEnd/>
            <a:tailEnd/>
          </a:ln>
          <a:effectLst/>
        </p:spPr>
        <p:txBody>
          <a:bodyPr>
            <a:spAutoFit/>
          </a:bodyPr>
          <a:lstStyle/>
          <a:p>
            <a:pPr fontAlgn="base">
              <a:spcBef>
                <a:spcPct val="0"/>
              </a:spcBef>
              <a:spcAft>
                <a:spcPct val="0"/>
              </a:spcAft>
            </a:pPr>
            <a:r>
              <a:rPr lang="en-US" sz="1400" b="1">
                <a:solidFill>
                  <a:srgbClr val="FFFFFF"/>
                </a:solidFill>
              </a:rPr>
              <a:t>New #</a:t>
            </a:r>
          </a:p>
        </p:txBody>
      </p:sp>
      <p:sp>
        <p:nvSpPr>
          <p:cNvPr id="7153699" name="Rectangle 35"/>
          <p:cNvSpPr>
            <a:spLocks noGrp="1" noChangeArrowheads="1"/>
          </p:cNvSpPr>
          <p:nvPr>
            <p:ph type="title"/>
          </p:nvPr>
        </p:nvSpPr>
        <p:spPr/>
        <p:txBody>
          <a:bodyPr/>
          <a:lstStyle/>
          <a:p>
            <a:r>
              <a:rPr lang="en-US"/>
              <a:t>STAR*D Clinical Study Results</a:t>
            </a:r>
            <a:br>
              <a:rPr lang="en-US"/>
            </a:br>
            <a:r>
              <a:rPr lang="en-US"/>
              <a:t>Relapse Rates (QIDS-SR</a:t>
            </a:r>
            <a:r>
              <a:rPr lang="en-US" baseline="-25000"/>
              <a:t>16</a:t>
            </a:r>
            <a:r>
              <a:rPr lang="en-US"/>
              <a:t> </a:t>
            </a:r>
            <a:r>
              <a:rPr lang="en-US">
                <a:solidFill>
                  <a:schemeClr val="tx2"/>
                </a:solidFill>
                <a:sym typeface="Symbol" pitchFamily="18" charset="2"/>
              </a:rPr>
              <a:t>11</a:t>
            </a:r>
            <a:r>
              <a:rPr lang="en-US"/>
              <a:t>)</a:t>
            </a:r>
          </a:p>
        </p:txBody>
      </p:sp>
      <p:sp>
        <p:nvSpPr>
          <p:cNvPr id="7153701" name="Text Box 37"/>
          <p:cNvSpPr txBox="1">
            <a:spLocks noChangeArrowheads="1"/>
          </p:cNvSpPr>
          <p:nvPr/>
        </p:nvSpPr>
        <p:spPr bwMode="auto">
          <a:xfrm>
            <a:off x="3286125" y="1379538"/>
            <a:ext cx="1624013" cy="612775"/>
          </a:xfrm>
          <a:prstGeom prst="rect">
            <a:avLst/>
          </a:prstGeom>
          <a:noFill/>
          <a:ln w="9525">
            <a:noFill/>
            <a:miter lim="800000"/>
            <a:headEnd/>
            <a:tailEnd/>
          </a:ln>
          <a:effectLst/>
        </p:spPr>
        <p:txBody>
          <a:bodyPr>
            <a:spAutoFit/>
          </a:bodyPr>
          <a:lstStyle/>
          <a:p>
            <a:pPr fontAlgn="base">
              <a:spcBef>
                <a:spcPct val="0"/>
              </a:spcBef>
              <a:spcAft>
                <a:spcPct val="0"/>
              </a:spcAft>
            </a:pPr>
            <a:r>
              <a:rPr lang="en-US" b="1">
                <a:solidFill>
                  <a:srgbClr val="FECA00"/>
                </a:solidFill>
              </a:rPr>
              <a:t>Level 2</a:t>
            </a:r>
          </a:p>
          <a:p>
            <a:pPr fontAlgn="base">
              <a:spcBef>
                <a:spcPct val="0"/>
              </a:spcBef>
              <a:spcAft>
                <a:spcPct val="0"/>
              </a:spcAft>
            </a:pPr>
            <a:r>
              <a:rPr lang="en-US" b="1">
                <a:solidFill>
                  <a:srgbClr val="FECA00"/>
                </a:solidFill>
              </a:rPr>
              <a:t>(1 Failure)</a:t>
            </a:r>
          </a:p>
        </p:txBody>
      </p:sp>
      <p:sp>
        <p:nvSpPr>
          <p:cNvPr id="7153704" name="Text Box 40"/>
          <p:cNvSpPr txBox="1">
            <a:spLocks noChangeArrowheads="1"/>
          </p:cNvSpPr>
          <p:nvPr/>
        </p:nvSpPr>
        <p:spPr bwMode="auto">
          <a:xfrm>
            <a:off x="5026025" y="1379538"/>
            <a:ext cx="1806575" cy="612775"/>
          </a:xfrm>
          <a:prstGeom prst="rect">
            <a:avLst/>
          </a:prstGeom>
          <a:noFill/>
          <a:ln w="9525">
            <a:noFill/>
            <a:miter lim="800000"/>
            <a:headEnd/>
            <a:tailEnd/>
          </a:ln>
          <a:effectLst/>
        </p:spPr>
        <p:txBody>
          <a:bodyPr>
            <a:spAutoFit/>
          </a:bodyPr>
          <a:lstStyle/>
          <a:p>
            <a:pPr fontAlgn="base">
              <a:spcBef>
                <a:spcPct val="0"/>
              </a:spcBef>
              <a:spcAft>
                <a:spcPct val="0"/>
              </a:spcAft>
            </a:pPr>
            <a:r>
              <a:rPr lang="en-US" b="1">
                <a:solidFill>
                  <a:srgbClr val="FECA00"/>
                </a:solidFill>
              </a:rPr>
              <a:t>Level 3</a:t>
            </a:r>
          </a:p>
          <a:p>
            <a:pPr fontAlgn="base">
              <a:spcBef>
                <a:spcPct val="0"/>
              </a:spcBef>
              <a:spcAft>
                <a:spcPct val="0"/>
              </a:spcAft>
            </a:pPr>
            <a:r>
              <a:rPr lang="en-US" b="1">
                <a:solidFill>
                  <a:srgbClr val="FECA00"/>
                </a:solidFill>
              </a:rPr>
              <a:t>(2 Failures)</a:t>
            </a:r>
          </a:p>
        </p:txBody>
      </p:sp>
      <p:sp>
        <p:nvSpPr>
          <p:cNvPr id="7153707" name="Text Box 43"/>
          <p:cNvSpPr txBox="1">
            <a:spLocks noChangeArrowheads="1"/>
          </p:cNvSpPr>
          <p:nvPr/>
        </p:nvSpPr>
        <p:spPr bwMode="auto">
          <a:xfrm>
            <a:off x="6894513" y="1379538"/>
            <a:ext cx="1562100" cy="612775"/>
          </a:xfrm>
          <a:prstGeom prst="rect">
            <a:avLst/>
          </a:prstGeom>
          <a:noFill/>
          <a:ln w="9525">
            <a:noFill/>
            <a:miter lim="800000"/>
            <a:headEnd/>
            <a:tailEnd/>
          </a:ln>
          <a:effectLst/>
        </p:spPr>
        <p:txBody>
          <a:bodyPr>
            <a:spAutoFit/>
          </a:bodyPr>
          <a:lstStyle/>
          <a:p>
            <a:pPr fontAlgn="base">
              <a:spcBef>
                <a:spcPct val="0"/>
              </a:spcBef>
              <a:spcAft>
                <a:spcPct val="0"/>
              </a:spcAft>
            </a:pPr>
            <a:r>
              <a:rPr lang="en-US" b="1">
                <a:solidFill>
                  <a:srgbClr val="FECA00"/>
                </a:solidFill>
              </a:rPr>
              <a:t>Level 4</a:t>
            </a:r>
          </a:p>
          <a:p>
            <a:pPr fontAlgn="base">
              <a:spcBef>
                <a:spcPct val="0"/>
              </a:spcBef>
              <a:spcAft>
                <a:spcPct val="0"/>
              </a:spcAft>
            </a:pPr>
            <a:r>
              <a:rPr lang="en-US" b="1">
                <a:solidFill>
                  <a:srgbClr val="FECA00"/>
                </a:solidFill>
              </a:rPr>
              <a:t>(3 Failures)</a:t>
            </a:r>
          </a:p>
        </p:txBody>
      </p:sp>
      <p:sp>
        <p:nvSpPr>
          <p:cNvPr id="7153711" name="Text Box 47"/>
          <p:cNvSpPr txBox="1">
            <a:spLocks noChangeArrowheads="1"/>
          </p:cNvSpPr>
          <p:nvPr/>
        </p:nvSpPr>
        <p:spPr bwMode="auto">
          <a:xfrm>
            <a:off x="1598613" y="1531938"/>
            <a:ext cx="1385887" cy="352425"/>
          </a:xfrm>
          <a:prstGeom prst="rect">
            <a:avLst/>
          </a:prstGeom>
          <a:noFill/>
          <a:ln w="9525">
            <a:noFill/>
            <a:miter lim="800000"/>
            <a:headEnd/>
            <a:tailEnd/>
          </a:ln>
          <a:effectLst/>
        </p:spPr>
        <p:txBody>
          <a:bodyPr>
            <a:spAutoFit/>
          </a:bodyPr>
          <a:lstStyle/>
          <a:p>
            <a:pPr fontAlgn="base">
              <a:spcBef>
                <a:spcPct val="0"/>
              </a:spcBef>
              <a:spcAft>
                <a:spcPct val="0"/>
              </a:spcAft>
            </a:pPr>
            <a:r>
              <a:rPr lang="en-US" b="1">
                <a:solidFill>
                  <a:srgbClr val="FECA00"/>
                </a:solidFill>
              </a:rPr>
              <a:t>Level 1</a:t>
            </a:r>
          </a:p>
        </p:txBody>
      </p:sp>
      <p:sp>
        <p:nvSpPr>
          <p:cNvPr id="7153713" name="Rectangle 49"/>
          <p:cNvSpPr>
            <a:spLocks noChangeArrowheads="1"/>
          </p:cNvSpPr>
          <p:nvPr/>
        </p:nvSpPr>
        <p:spPr bwMode="auto">
          <a:xfrm>
            <a:off x="1724025" y="4384675"/>
            <a:ext cx="573088" cy="563563"/>
          </a:xfrm>
          <a:prstGeom prst="rect">
            <a:avLst/>
          </a:prstGeom>
          <a:solidFill>
            <a:srgbClr val="FF9999"/>
          </a:solidFill>
          <a:ln w="9525">
            <a:solidFill>
              <a:schemeClr val="tx1"/>
            </a:solidFill>
            <a:miter lim="800000"/>
            <a:headEnd/>
            <a:tailEnd/>
          </a:ln>
          <a:effectLst/>
        </p:spPr>
        <p:txBody>
          <a:bodyPr wrap="none" anchor="ctr"/>
          <a:lstStyle/>
          <a:p>
            <a:pPr fontAlgn="base">
              <a:spcBef>
                <a:spcPct val="0"/>
              </a:spcBef>
              <a:spcAft>
                <a:spcPct val="0"/>
              </a:spcAft>
            </a:pPr>
            <a:endParaRPr lang="en-US" b="1">
              <a:solidFill>
                <a:srgbClr val="FFFFFF"/>
              </a:solidFill>
            </a:endParaRPr>
          </a:p>
        </p:txBody>
      </p:sp>
      <p:sp>
        <p:nvSpPr>
          <p:cNvPr id="7153712" name="Rectangle 48"/>
          <p:cNvSpPr>
            <a:spLocks noChangeArrowheads="1"/>
          </p:cNvSpPr>
          <p:nvPr/>
        </p:nvSpPr>
        <p:spPr bwMode="auto">
          <a:xfrm>
            <a:off x="2311400" y="3259138"/>
            <a:ext cx="606425" cy="1689100"/>
          </a:xfrm>
          <a:prstGeom prst="rect">
            <a:avLst/>
          </a:prstGeom>
          <a:solidFill>
            <a:srgbClr val="FF5050"/>
          </a:solidFill>
          <a:ln w="9525">
            <a:solidFill>
              <a:schemeClr val="tx1"/>
            </a:solidFill>
            <a:miter lim="800000"/>
            <a:headEnd/>
            <a:tailEnd/>
          </a:ln>
          <a:effectLst/>
        </p:spPr>
        <p:txBody>
          <a:bodyPr wrap="none" anchor="ctr"/>
          <a:lstStyle/>
          <a:p>
            <a:pPr fontAlgn="base">
              <a:spcBef>
                <a:spcPct val="0"/>
              </a:spcBef>
              <a:spcAft>
                <a:spcPct val="0"/>
              </a:spcAft>
            </a:pPr>
            <a:endParaRPr lang="en-US" b="1">
              <a:solidFill>
                <a:srgbClr val="FFFFFF"/>
              </a:solidFill>
            </a:endParaRPr>
          </a:p>
        </p:txBody>
      </p:sp>
      <p:sp>
        <p:nvSpPr>
          <p:cNvPr id="7153715" name="Rectangle 51"/>
          <p:cNvSpPr>
            <a:spLocks noChangeArrowheads="1"/>
          </p:cNvSpPr>
          <p:nvPr/>
        </p:nvSpPr>
        <p:spPr bwMode="auto">
          <a:xfrm>
            <a:off x="3557588" y="3732213"/>
            <a:ext cx="598487" cy="1208087"/>
          </a:xfrm>
          <a:prstGeom prst="rect">
            <a:avLst/>
          </a:prstGeom>
          <a:solidFill>
            <a:srgbClr val="FF9999"/>
          </a:solidFill>
          <a:ln w="9525">
            <a:solidFill>
              <a:schemeClr val="tx1"/>
            </a:solidFill>
            <a:miter lim="800000"/>
            <a:headEnd/>
            <a:tailEnd/>
          </a:ln>
          <a:effectLst/>
        </p:spPr>
        <p:txBody>
          <a:bodyPr wrap="none" anchor="ctr"/>
          <a:lstStyle/>
          <a:p>
            <a:pPr fontAlgn="base">
              <a:spcBef>
                <a:spcPct val="0"/>
              </a:spcBef>
              <a:spcAft>
                <a:spcPct val="0"/>
              </a:spcAft>
            </a:pPr>
            <a:endParaRPr lang="en-US" b="1">
              <a:solidFill>
                <a:srgbClr val="FFFFFF"/>
              </a:solidFill>
            </a:endParaRPr>
          </a:p>
        </p:txBody>
      </p:sp>
      <p:sp>
        <p:nvSpPr>
          <p:cNvPr id="7153717" name="Rectangle 53"/>
          <p:cNvSpPr>
            <a:spLocks noChangeArrowheads="1"/>
          </p:cNvSpPr>
          <p:nvPr/>
        </p:nvSpPr>
        <p:spPr bwMode="auto">
          <a:xfrm>
            <a:off x="5337175" y="4167188"/>
            <a:ext cx="598488" cy="765175"/>
          </a:xfrm>
          <a:prstGeom prst="rect">
            <a:avLst/>
          </a:prstGeom>
          <a:solidFill>
            <a:srgbClr val="FF9999"/>
          </a:solidFill>
          <a:ln w="9525">
            <a:solidFill>
              <a:schemeClr val="tx1"/>
            </a:solidFill>
            <a:miter lim="800000"/>
            <a:headEnd/>
            <a:tailEnd/>
          </a:ln>
          <a:effectLst/>
        </p:spPr>
        <p:txBody>
          <a:bodyPr wrap="none" anchor="ctr"/>
          <a:lstStyle/>
          <a:p>
            <a:pPr fontAlgn="base">
              <a:spcBef>
                <a:spcPct val="0"/>
              </a:spcBef>
              <a:spcAft>
                <a:spcPct val="0"/>
              </a:spcAft>
            </a:pPr>
            <a:endParaRPr lang="en-US" b="1">
              <a:solidFill>
                <a:srgbClr val="FFFFFF"/>
              </a:solidFill>
            </a:endParaRPr>
          </a:p>
        </p:txBody>
      </p:sp>
      <p:sp>
        <p:nvSpPr>
          <p:cNvPr id="7153718" name="Rectangle 54"/>
          <p:cNvSpPr>
            <a:spLocks noChangeArrowheads="1"/>
          </p:cNvSpPr>
          <p:nvPr/>
        </p:nvSpPr>
        <p:spPr bwMode="auto">
          <a:xfrm>
            <a:off x="2406650" y="5634038"/>
            <a:ext cx="376238" cy="255587"/>
          </a:xfrm>
          <a:prstGeom prst="rect">
            <a:avLst/>
          </a:prstGeom>
          <a:solidFill>
            <a:srgbClr val="FF9999"/>
          </a:solidFill>
          <a:ln w="9525" algn="ctr">
            <a:solidFill>
              <a:schemeClr val="tx1"/>
            </a:solidFill>
            <a:miter lim="800000"/>
            <a:headEnd/>
            <a:tailEnd/>
          </a:ln>
          <a:effectLst/>
        </p:spPr>
        <p:txBody>
          <a:bodyPr wrap="none" anchor="ctr"/>
          <a:lstStyle/>
          <a:p>
            <a:pPr fontAlgn="base">
              <a:spcBef>
                <a:spcPct val="0"/>
              </a:spcBef>
              <a:spcAft>
                <a:spcPct val="0"/>
              </a:spcAft>
            </a:pPr>
            <a:endParaRPr lang="en-US" b="1">
              <a:solidFill>
                <a:srgbClr val="FFFFFF"/>
              </a:solidFill>
            </a:endParaRPr>
          </a:p>
        </p:txBody>
      </p:sp>
      <p:sp>
        <p:nvSpPr>
          <p:cNvPr id="7153719" name="Rectangle 55"/>
          <p:cNvSpPr>
            <a:spLocks noChangeArrowheads="1"/>
          </p:cNvSpPr>
          <p:nvPr/>
        </p:nvSpPr>
        <p:spPr bwMode="auto">
          <a:xfrm>
            <a:off x="2406650" y="5976938"/>
            <a:ext cx="376238" cy="255587"/>
          </a:xfrm>
          <a:prstGeom prst="rect">
            <a:avLst/>
          </a:prstGeom>
          <a:solidFill>
            <a:srgbClr val="FF5050"/>
          </a:solidFill>
          <a:ln w="9525" algn="ctr">
            <a:solidFill>
              <a:schemeClr val="tx1"/>
            </a:solidFill>
            <a:miter lim="800000"/>
            <a:headEnd/>
            <a:tailEnd/>
          </a:ln>
          <a:effectLst/>
        </p:spPr>
        <p:txBody>
          <a:bodyPr wrap="none" anchor="ctr"/>
          <a:lstStyle/>
          <a:p>
            <a:pPr fontAlgn="base">
              <a:spcBef>
                <a:spcPct val="0"/>
              </a:spcBef>
              <a:spcAft>
                <a:spcPct val="0"/>
              </a:spcAft>
            </a:pPr>
            <a:endParaRPr lang="en-US" b="1">
              <a:solidFill>
                <a:srgbClr val="FFFFFF"/>
              </a:solidFill>
            </a:endParaRPr>
          </a:p>
        </p:txBody>
      </p:sp>
      <p:sp>
        <p:nvSpPr>
          <p:cNvPr id="7153716" name="Rectangle 52"/>
          <p:cNvSpPr>
            <a:spLocks noChangeArrowheads="1"/>
          </p:cNvSpPr>
          <p:nvPr/>
        </p:nvSpPr>
        <p:spPr bwMode="auto">
          <a:xfrm>
            <a:off x="5924550" y="2355850"/>
            <a:ext cx="606425" cy="2576513"/>
          </a:xfrm>
          <a:prstGeom prst="rect">
            <a:avLst/>
          </a:prstGeom>
          <a:solidFill>
            <a:srgbClr val="FF5050"/>
          </a:solidFill>
          <a:ln w="9525">
            <a:solidFill>
              <a:schemeClr val="tx1"/>
            </a:solidFill>
            <a:miter lim="800000"/>
            <a:headEnd/>
            <a:tailEnd/>
          </a:ln>
          <a:effectLst/>
        </p:spPr>
        <p:txBody>
          <a:bodyPr wrap="none" anchor="ctr"/>
          <a:lstStyle/>
          <a:p>
            <a:pPr fontAlgn="base">
              <a:spcBef>
                <a:spcPct val="0"/>
              </a:spcBef>
              <a:spcAft>
                <a:spcPct val="0"/>
              </a:spcAft>
            </a:pPr>
            <a:endParaRPr lang="en-US" b="1">
              <a:solidFill>
                <a:srgbClr val="FFFFFF"/>
              </a:solidFill>
            </a:endParaRPr>
          </a:p>
        </p:txBody>
      </p:sp>
      <p:sp>
        <p:nvSpPr>
          <p:cNvPr id="7153714" name="Rectangle 50"/>
          <p:cNvSpPr>
            <a:spLocks noChangeArrowheads="1"/>
          </p:cNvSpPr>
          <p:nvPr/>
        </p:nvSpPr>
        <p:spPr bwMode="auto">
          <a:xfrm>
            <a:off x="4144963" y="2887663"/>
            <a:ext cx="606425" cy="2052637"/>
          </a:xfrm>
          <a:prstGeom prst="rect">
            <a:avLst/>
          </a:prstGeom>
          <a:solidFill>
            <a:srgbClr val="FF5050"/>
          </a:solidFill>
          <a:ln w="9525">
            <a:solidFill>
              <a:schemeClr val="tx1"/>
            </a:solidFill>
            <a:miter lim="800000"/>
            <a:headEnd/>
            <a:tailEnd/>
          </a:ln>
          <a:effectLst/>
        </p:spPr>
        <p:txBody>
          <a:bodyPr wrap="none" anchor="ctr"/>
          <a:lstStyle/>
          <a:p>
            <a:pPr fontAlgn="base">
              <a:spcBef>
                <a:spcPct val="0"/>
              </a:spcBef>
              <a:spcAft>
                <a:spcPct val="0"/>
              </a:spcAft>
            </a:pPr>
            <a:endParaRPr lang="en-US" b="1">
              <a:solidFill>
                <a:srgbClr val="FFFFFF"/>
              </a:solidFill>
            </a:endParaRPr>
          </a:p>
        </p:txBody>
      </p:sp>
    </p:spTree>
    <p:extLst>
      <p:ext uri="{BB962C8B-B14F-4D97-AF65-F5344CB8AC3E}">
        <p14:creationId xmlns:p14="http://schemas.microsoft.com/office/powerpoint/2010/main" val="3108380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8466" name="Rectangle 2"/>
          <p:cNvSpPr>
            <a:spLocks noGrp="1" noChangeArrowheads="1"/>
          </p:cNvSpPr>
          <p:nvPr>
            <p:ph type="title"/>
          </p:nvPr>
        </p:nvSpPr>
        <p:spPr>
          <a:xfrm>
            <a:off x="-47625" y="100013"/>
            <a:ext cx="9191625" cy="1149350"/>
          </a:xfrm>
        </p:spPr>
        <p:txBody>
          <a:bodyPr/>
          <a:lstStyle/>
          <a:p>
            <a:pPr>
              <a:lnSpc>
                <a:spcPct val="90000"/>
              </a:lnSpc>
            </a:pPr>
            <a:r>
              <a:rPr lang="en-US" sz="2800"/>
              <a:t>Relapse</a:t>
            </a:r>
            <a:r>
              <a:rPr lang="en-US" sz="2800" baseline="30000"/>
              <a:t>a</a:t>
            </a:r>
            <a:r>
              <a:rPr lang="en-US" sz="2800"/>
              <a:t> Rates (L-1 Follow-up) by Number of GMCs</a:t>
            </a:r>
            <a:r>
              <a:rPr lang="en-US" sz="2800" baseline="30000"/>
              <a:t>b</a:t>
            </a:r>
            <a:endParaRPr lang="en-US" sz="2800"/>
          </a:p>
        </p:txBody>
      </p:sp>
      <p:sp>
        <p:nvSpPr>
          <p:cNvPr id="2878467" name="Text Box 3"/>
          <p:cNvSpPr txBox="1">
            <a:spLocks noChangeArrowheads="1"/>
          </p:cNvSpPr>
          <p:nvPr/>
        </p:nvSpPr>
        <p:spPr bwMode="auto">
          <a:xfrm>
            <a:off x="0" y="6280150"/>
            <a:ext cx="9144000" cy="566738"/>
          </a:xfrm>
          <a:prstGeom prst="rect">
            <a:avLst/>
          </a:prstGeom>
          <a:noFill/>
          <a:ln w="9525">
            <a:noFill/>
            <a:miter lim="800000"/>
            <a:headEnd/>
            <a:tailEnd/>
          </a:ln>
          <a:effectLst/>
        </p:spPr>
        <p:txBody>
          <a:bodyPr>
            <a:spAutoFit/>
          </a:bodyPr>
          <a:lstStyle/>
          <a:p>
            <a:pPr>
              <a:lnSpc>
                <a:spcPct val="40000"/>
              </a:lnSpc>
              <a:spcBef>
                <a:spcPct val="50000"/>
              </a:spcBef>
            </a:pPr>
            <a:r>
              <a:rPr lang="en-US" sz="2400" b="0" baseline="30000">
                <a:latin typeface="Tahoma" pitchFamily="34" charset="0"/>
                <a:ea typeface="ヒラギノ角ゴ Pro W3" pitchFamily="-31" charset="-128"/>
                <a:cs typeface="Arial" charset="0"/>
              </a:rPr>
              <a:t>a</a:t>
            </a:r>
            <a:r>
              <a:rPr lang="en-US" sz="2400" b="0">
                <a:latin typeface="Tahoma" pitchFamily="34" charset="0"/>
                <a:ea typeface="ヒラギノ角ゴ Pro W3" pitchFamily="-31" charset="-128"/>
                <a:cs typeface="Arial" charset="0"/>
              </a:rPr>
              <a:t> By QIDS-SR</a:t>
            </a:r>
            <a:r>
              <a:rPr lang="en-US" sz="2400" b="0" baseline="-25000">
                <a:latin typeface="Tahoma" pitchFamily="34" charset="0"/>
                <a:ea typeface="ヒラギノ角ゴ Pro W3" pitchFamily="-31" charset="-128"/>
                <a:cs typeface="Arial" charset="0"/>
              </a:rPr>
              <a:t>16</a:t>
            </a:r>
            <a:r>
              <a:rPr lang="en-US" sz="2400" b="0">
                <a:latin typeface="Tahoma" pitchFamily="34" charset="0"/>
                <a:ea typeface="ヒラギノ角ゴ Pro W3" pitchFamily="-31" charset="-128"/>
                <a:cs typeface="Arial" charset="0"/>
              </a:rPr>
              <a:t> </a:t>
            </a:r>
            <a:r>
              <a:rPr lang="en-US" sz="2400" b="0" u="sng">
                <a:latin typeface="Tahoma" pitchFamily="34" charset="0"/>
                <a:ea typeface="ヒラギノ角ゴ Pro W3" pitchFamily="-31" charset="-128"/>
                <a:cs typeface="Arial" charset="0"/>
              </a:rPr>
              <a:t>&gt;</a:t>
            </a:r>
            <a:r>
              <a:rPr lang="en-US" sz="2400" b="0">
                <a:latin typeface="Tahoma" pitchFamily="34" charset="0"/>
                <a:ea typeface="ヒラギノ角ゴ Pro W3" pitchFamily="-31" charset="-128"/>
                <a:cs typeface="Arial" charset="0"/>
              </a:rPr>
              <a:t> 11</a:t>
            </a:r>
          </a:p>
          <a:p>
            <a:pPr>
              <a:lnSpc>
                <a:spcPct val="40000"/>
              </a:lnSpc>
              <a:spcBef>
                <a:spcPct val="50000"/>
              </a:spcBef>
            </a:pPr>
            <a:r>
              <a:rPr lang="en-US" sz="2400" b="0" baseline="30000">
                <a:latin typeface="Tahoma" pitchFamily="34" charset="0"/>
                <a:ea typeface="ヒラギノ角ゴ Pro W3" pitchFamily="-31" charset="-128"/>
                <a:cs typeface="Arial" charset="0"/>
              </a:rPr>
              <a:t>b</a:t>
            </a:r>
            <a:r>
              <a:rPr lang="en-US" sz="2400" b="0">
                <a:latin typeface="Tahoma" pitchFamily="34" charset="0"/>
                <a:ea typeface="ヒラギノ角ゴ Pro W3" pitchFamily="-31" charset="-128"/>
                <a:cs typeface="Arial" charset="0"/>
              </a:rPr>
              <a:t> By the Cumulative Illness Rating Scale (CIRS).</a:t>
            </a:r>
            <a:endParaRPr lang="en-US" sz="2400" b="0" baseline="30000">
              <a:latin typeface="Tahoma" pitchFamily="34" charset="0"/>
              <a:ea typeface="ヒラギノ角ゴ Pro W3" pitchFamily="-31" charset="-128"/>
              <a:cs typeface="Arial" charset="0"/>
            </a:endParaRPr>
          </a:p>
        </p:txBody>
      </p:sp>
      <p:graphicFrame>
        <p:nvGraphicFramePr>
          <p:cNvPr id="2878468" name="Object 4"/>
          <p:cNvGraphicFramePr>
            <a:graphicFrameLocks noChangeAspect="1"/>
          </p:cNvGraphicFramePr>
          <p:nvPr/>
        </p:nvGraphicFramePr>
        <p:xfrm>
          <a:off x="457200" y="1568450"/>
          <a:ext cx="8229600" cy="4114800"/>
        </p:xfrm>
        <a:graphic>
          <a:graphicData uri="http://schemas.openxmlformats.org/presentationml/2006/ole">
            <mc:AlternateContent xmlns:mc="http://schemas.openxmlformats.org/markup-compatibility/2006">
              <mc:Choice xmlns:v="urn:schemas-microsoft-com:vml" Requires="v">
                <p:oleObj spid="_x0000_s45066" name="Chart" r:id="rId3" imgW="8229561" imgH="4114839" progId="MSGraph.Chart.8">
                  <p:embed followColorScheme="full"/>
                </p:oleObj>
              </mc:Choice>
              <mc:Fallback>
                <p:oleObj name="Chart" r:id="rId3" imgW="8229561" imgH="4114839" progId="MSGraph.Chart.8">
                  <p:embed followColorScheme="full"/>
                  <p:pic>
                    <p:nvPicPr>
                      <p:cNvPr id="0" name=""/>
                      <p:cNvPicPr>
                        <a:picLocks noChangeAspect="1" noChangeArrowheads="1"/>
                      </p:cNvPicPr>
                      <p:nvPr/>
                    </p:nvPicPr>
                    <p:blipFill>
                      <a:blip r:embed="rId4"/>
                      <a:srcRect/>
                      <a:stretch>
                        <a:fillRect/>
                      </a:stretch>
                    </p:blipFill>
                    <p:spPr bwMode="auto">
                      <a:xfrm>
                        <a:off x="457200" y="156845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78469" name="Text Box 5"/>
          <p:cNvSpPr txBox="1">
            <a:spLocks noChangeArrowheads="1"/>
          </p:cNvSpPr>
          <p:nvPr/>
        </p:nvSpPr>
        <p:spPr bwMode="auto">
          <a:xfrm>
            <a:off x="1800225" y="5529263"/>
            <a:ext cx="133985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b="0">
                <a:latin typeface="Tahoma" pitchFamily="34" charset="0"/>
                <a:ea typeface="ヒラギノ角ゴ Pro W3" pitchFamily="-31" charset="-128"/>
                <a:cs typeface="Arial" charset="0"/>
              </a:rPr>
              <a:t>(385)</a:t>
            </a:r>
          </a:p>
        </p:txBody>
      </p:sp>
      <p:sp>
        <p:nvSpPr>
          <p:cNvPr id="2878470" name="Text Box 6"/>
          <p:cNvSpPr txBox="1">
            <a:spLocks noChangeArrowheads="1"/>
          </p:cNvSpPr>
          <p:nvPr/>
        </p:nvSpPr>
        <p:spPr bwMode="auto">
          <a:xfrm>
            <a:off x="3149600" y="5557838"/>
            <a:ext cx="133985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b="0">
                <a:latin typeface="Tahoma" pitchFamily="34" charset="0"/>
                <a:ea typeface="ヒラギノ角ゴ Pro W3" pitchFamily="-31" charset="-128"/>
                <a:cs typeface="Arial" charset="0"/>
              </a:rPr>
              <a:t>(161)</a:t>
            </a:r>
          </a:p>
        </p:txBody>
      </p:sp>
      <p:sp>
        <p:nvSpPr>
          <p:cNvPr id="2878471" name="Text Box 7"/>
          <p:cNvSpPr txBox="1">
            <a:spLocks noChangeArrowheads="1"/>
          </p:cNvSpPr>
          <p:nvPr/>
        </p:nvSpPr>
        <p:spPr bwMode="auto">
          <a:xfrm>
            <a:off x="4491038" y="5537200"/>
            <a:ext cx="133985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b="0">
                <a:latin typeface="Tahoma" pitchFamily="34" charset="0"/>
                <a:ea typeface="ヒラギノ角ゴ Pro W3" pitchFamily="-31" charset="-128"/>
                <a:cs typeface="Arial" charset="0"/>
              </a:rPr>
              <a:t>(123)</a:t>
            </a:r>
          </a:p>
        </p:txBody>
      </p:sp>
      <p:sp>
        <p:nvSpPr>
          <p:cNvPr id="2878472" name="Text Box 8"/>
          <p:cNvSpPr txBox="1">
            <a:spLocks noChangeArrowheads="1"/>
          </p:cNvSpPr>
          <p:nvPr/>
        </p:nvSpPr>
        <p:spPr bwMode="auto">
          <a:xfrm>
            <a:off x="5832475" y="5537200"/>
            <a:ext cx="133985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b="0">
                <a:latin typeface="Tahoma" pitchFamily="34" charset="0"/>
                <a:ea typeface="ヒラギノ角ゴ Pro W3" pitchFamily="-31" charset="-128"/>
                <a:cs typeface="Arial" charset="0"/>
              </a:rPr>
              <a:t>(67)</a:t>
            </a:r>
          </a:p>
        </p:txBody>
      </p:sp>
      <p:sp>
        <p:nvSpPr>
          <p:cNvPr id="2878473" name="Text Box 9"/>
          <p:cNvSpPr txBox="1">
            <a:spLocks noChangeArrowheads="1"/>
          </p:cNvSpPr>
          <p:nvPr/>
        </p:nvSpPr>
        <p:spPr bwMode="auto">
          <a:xfrm>
            <a:off x="7261225" y="5532438"/>
            <a:ext cx="1339850"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b="0">
                <a:latin typeface="Tahoma" pitchFamily="34" charset="0"/>
                <a:ea typeface="ヒラギノ角ゴ Pro W3" pitchFamily="-31" charset="-128"/>
                <a:cs typeface="Arial" charset="0"/>
              </a:rPr>
              <a:t>(70)</a:t>
            </a:r>
          </a:p>
        </p:txBody>
      </p:sp>
    </p:spTree>
    <p:extLst>
      <p:ext uri="{BB962C8B-B14F-4D97-AF65-F5344CB8AC3E}">
        <p14:creationId xmlns:p14="http://schemas.microsoft.com/office/powerpoint/2010/main" val="107508014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marL="457200" indent="-457200">
              <a:spcBef>
                <a:spcPts val="2000"/>
              </a:spcBef>
              <a:defRPr/>
            </a:pPr>
            <a:r>
              <a:rPr lang="en-US" sz="2800" b="1" dirty="0">
                <a:solidFill>
                  <a:schemeClr val="tx2"/>
                </a:solidFill>
              </a:rPr>
              <a:t>Why is it important to screen for depression</a:t>
            </a:r>
            <a:r>
              <a:rPr lang="en-US" sz="2800" b="1" dirty="0" smtClean="0">
                <a:solidFill>
                  <a:schemeClr val="tx2"/>
                </a:solidFill>
              </a:rPr>
              <a:t>?</a:t>
            </a:r>
            <a:endParaRPr lang="en-US" sz="2800" b="1" dirty="0">
              <a:solidFill>
                <a:schemeClr val="tx2"/>
              </a:solidFill>
              <a:latin typeface="Garamond" charset="0"/>
              <a:ea typeface="ＭＳ Ｐゴシック" charset="0"/>
              <a:cs typeface="Garamond" charset="0"/>
            </a:endParaRPr>
          </a:p>
        </p:txBody>
      </p:sp>
      <p:sp>
        <p:nvSpPr>
          <p:cNvPr id="45058" name="Content Placeholder 2"/>
          <p:cNvSpPr>
            <a:spLocks noGrp="1"/>
          </p:cNvSpPr>
          <p:nvPr>
            <p:ph idx="1"/>
          </p:nvPr>
        </p:nvSpPr>
        <p:spPr/>
        <p:txBody>
          <a:bodyPr>
            <a:normAutofit fontScale="92500" lnSpcReduction="20000"/>
          </a:bodyPr>
          <a:lstStyle/>
          <a:p>
            <a:pPr eaLnBrk="1" hangingPunct="1">
              <a:spcAft>
                <a:spcPts val="1800"/>
              </a:spcAft>
            </a:pPr>
            <a:r>
              <a:rPr lang="en-US" sz="1800" dirty="0" smtClean="0">
                <a:latin typeface="Garamond" pitchFamily="18" charset="0"/>
                <a:ea typeface="ＭＳ Ｐゴシック" pitchFamily="34" charset="-128"/>
              </a:rPr>
              <a:t>GMCs have</a:t>
            </a:r>
          </a:p>
          <a:p>
            <a:pPr lvl="1">
              <a:spcAft>
                <a:spcPts val="1800"/>
              </a:spcAft>
            </a:pPr>
            <a:r>
              <a:rPr lang="en-US" sz="1400" dirty="0" smtClean="0">
                <a:latin typeface="Garamond" pitchFamily="18" charset="0"/>
                <a:ea typeface="ＭＳ Ｐゴシック" pitchFamily="34" charset="-128"/>
              </a:rPr>
              <a:t>high rates of depression and anxiety </a:t>
            </a:r>
          </a:p>
          <a:p>
            <a:pPr lvl="1">
              <a:spcAft>
                <a:spcPts val="1800"/>
              </a:spcAft>
            </a:pPr>
            <a:r>
              <a:rPr lang="en-US" sz="1400" dirty="0" smtClean="0">
                <a:latin typeface="Garamond" pitchFamily="18" charset="0"/>
                <a:ea typeface="ＭＳ Ｐゴシック" pitchFamily="34" charset="-128"/>
              </a:rPr>
              <a:t>impairs self-care and compliance with treatment of their chronic disease</a:t>
            </a:r>
            <a:endParaRPr lang="en-US" sz="1400" dirty="0">
              <a:latin typeface="Garamond" pitchFamily="18" charset="0"/>
              <a:ea typeface="ＭＳ Ｐゴシック" pitchFamily="34" charset="-128"/>
            </a:endParaRPr>
          </a:p>
          <a:p>
            <a:pPr lvl="1">
              <a:spcAft>
                <a:spcPts val="1800"/>
              </a:spcAft>
            </a:pPr>
            <a:r>
              <a:rPr lang="en-US" sz="1400" dirty="0" smtClean="0">
                <a:latin typeface="Garamond" pitchFamily="18" charset="0"/>
                <a:ea typeface="ＭＳ Ｐゴシック" pitchFamily="34" charset="-128"/>
              </a:rPr>
              <a:t>Major cause of ER visits, readmissions</a:t>
            </a:r>
          </a:p>
          <a:p>
            <a:pPr eaLnBrk="1" hangingPunct="1">
              <a:spcAft>
                <a:spcPts val="1800"/>
              </a:spcAft>
            </a:pPr>
            <a:r>
              <a:rPr lang="en-US" sz="1800" dirty="0" smtClean="0">
                <a:latin typeface="Garamond" pitchFamily="18" charset="0"/>
                <a:ea typeface="ＭＳ Ｐゴシック" pitchFamily="34" charset="-128"/>
              </a:rPr>
              <a:t>Poverty and poor health are associated with higher rates of mental disorders. </a:t>
            </a:r>
          </a:p>
          <a:p>
            <a:pPr eaLnBrk="1" hangingPunct="1">
              <a:spcAft>
                <a:spcPts val="1800"/>
              </a:spcAft>
            </a:pPr>
            <a:r>
              <a:rPr lang="en-US" sz="1800" dirty="0" smtClean="0">
                <a:latin typeface="Garamond" pitchFamily="18" charset="0"/>
                <a:ea typeface="ＭＳ Ｐゴシック" pitchFamily="34" charset="-128"/>
              </a:rPr>
              <a:t>Hispanics and other ethnic minorities</a:t>
            </a:r>
          </a:p>
          <a:p>
            <a:pPr lvl="1">
              <a:spcAft>
                <a:spcPts val="1800"/>
              </a:spcAft>
            </a:pPr>
            <a:r>
              <a:rPr lang="en-US" sz="1400" dirty="0" smtClean="0">
                <a:latin typeface="Garamond" pitchFamily="18" charset="0"/>
                <a:ea typeface="ＭＳ Ｐゴシック" pitchFamily="34" charset="-128"/>
              </a:rPr>
              <a:t>disproportionate burden of disability</a:t>
            </a:r>
          </a:p>
          <a:p>
            <a:pPr lvl="1">
              <a:spcAft>
                <a:spcPts val="1800"/>
              </a:spcAft>
            </a:pPr>
            <a:r>
              <a:rPr lang="en-US" sz="1400" dirty="0" smtClean="0">
                <a:latin typeface="Garamond" pitchFamily="18" charset="0"/>
                <a:ea typeface="ＭＳ Ｐゴシック" pitchFamily="34" charset="-128"/>
              </a:rPr>
              <a:t>lower follow up rates, lower remission rates</a:t>
            </a:r>
          </a:p>
          <a:p>
            <a:pPr>
              <a:spcAft>
                <a:spcPts val="1800"/>
              </a:spcAft>
            </a:pPr>
            <a:r>
              <a:rPr lang="en-US" sz="1800" dirty="0"/>
              <a:t>For most people their primary care physician is their only contact with the health care system</a:t>
            </a:r>
          </a:p>
          <a:p>
            <a:pPr eaLnBrk="1" hangingPunct="1">
              <a:spcAft>
                <a:spcPts val="1800"/>
              </a:spcAft>
            </a:pPr>
            <a:endParaRPr lang="en-US" sz="1800" dirty="0" smtClean="0">
              <a:latin typeface="Garamond" pitchFamily="18" charset="0"/>
              <a:ea typeface="ＭＳ Ｐゴシック" pitchFamily="34" charset="-128"/>
            </a:endParaRPr>
          </a:p>
        </p:txBody>
      </p:sp>
      <p:sp>
        <p:nvSpPr>
          <p:cNvPr id="4" name="Rectangle 3"/>
          <p:cNvSpPr>
            <a:spLocks noChangeArrowheads="1"/>
          </p:cNvSpPr>
          <p:nvPr/>
        </p:nvSpPr>
        <p:spPr bwMode="gray">
          <a:xfrm>
            <a:off x="0" y="5791200"/>
            <a:ext cx="9144000" cy="838200"/>
          </a:xfrm>
          <a:prstGeom prst="rect">
            <a:avLst/>
          </a:prstGeom>
          <a:solidFill>
            <a:srgbClr val="D9D9D9"/>
          </a:solidFill>
          <a:ln w="9525">
            <a:solidFill>
              <a:schemeClr val="bg1"/>
            </a:solidFill>
            <a:miter lim="800000"/>
            <a:headEnd/>
            <a:tailEnd/>
          </a:ln>
        </p:spPr>
        <p:txBody>
          <a:bodyPr lIns="0" tIns="0" rIns="0" bIns="0" anchor="ctr"/>
          <a:lstStyle/>
          <a:p>
            <a:pPr marL="914400">
              <a:tabLst>
                <a:tab pos="573088" algn="r"/>
              </a:tabLst>
            </a:pPr>
            <a:r>
              <a:rPr lang="en-US" sz="2000" dirty="0">
                <a:solidFill>
                  <a:srgbClr val="C40000"/>
                </a:solidFill>
                <a:latin typeface="Garamond" charset="0"/>
                <a:ea typeface="ＭＳ Ｐゴシック" charset="0"/>
                <a:cs typeface="Garamond" charset="0"/>
              </a:rPr>
              <a:t>Co-occurring mental and medical illness are common. </a:t>
            </a:r>
            <a:endParaRPr lang="en-US" sz="2000" b="1" dirty="0">
              <a:solidFill>
                <a:srgbClr val="1F497D"/>
              </a:solidFill>
              <a:cs typeface="Arial" pitchFamily="34" charset="0"/>
            </a:endParaRPr>
          </a:p>
        </p:txBody>
      </p:sp>
      <p:sp>
        <p:nvSpPr>
          <p:cNvPr id="5" name="AutoShape 6"/>
          <p:cNvSpPr>
            <a:spLocks noChangeArrowheads="1"/>
          </p:cNvSpPr>
          <p:nvPr/>
        </p:nvSpPr>
        <p:spPr bwMode="auto">
          <a:xfrm>
            <a:off x="0" y="5791200"/>
            <a:ext cx="739775" cy="838200"/>
          </a:xfrm>
          <a:prstGeom prst="rightArrow">
            <a:avLst>
              <a:gd name="adj1" fmla="val 100000"/>
              <a:gd name="adj2" fmla="val 25327"/>
            </a:avLst>
          </a:prstGeom>
          <a:solidFill>
            <a:schemeClr val="accent1"/>
          </a:solidFill>
          <a:ln w="9525">
            <a:solidFill>
              <a:schemeClr val="bg1"/>
            </a:solidFill>
            <a:miter lim="800000"/>
            <a:headEnd/>
            <a:tailEnd/>
          </a:ln>
        </p:spPr>
        <p:txBody>
          <a:bodyPr wrap="none" anchor="ctr"/>
          <a:lstStyle/>
          <a:p>
            <a:pPr algn="r"/>
            <a:endParaRPr lang="en-US" sz="2600">
              <a:solidFill>
                <a:prstClr val="black"/>
              </a:solidFill>
              <a:latin typeface="Times" charset="0"/>
              <a:cs typeface="Arial" pitchFamily="34" charset="0"/>
            </a:endParaRPr>
          </a:p>
        </p:txBody>
      </p:sp>
    </p:spTree>
    <p:extLst>
      <p:ext uri="{BB962C8B-B14F-4D97-AF65-F5344CB8AC3E}">
        <p14:creationId xmlns:p14="http://schemas.microsoft.com/office/powerpoint/2010/main" val="2215825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lumMod val="75000"/>
                  </a:schemeClr>
                </a:solidFill>
              </a:rPr>
              <a:t>Depression and Diabetes</a:t>
            </a:r>
            <a:endParaRPr lang="en-US" dirty="0">
              <a:solidFill>
                <a:schemeClr val="accent1">
                  <a:lumMod val="75000"/>
                </a:schemeClr>
              </a:solidFill>
            </a:endParaRPr>
          </a:p>
        </p:txBody>
      </p:sp>
      <p:sp>
        <p:nvSpPr>
          <p:cNvPr id="5" name="Content Placeholder 4"/>
          <p:cNvSpPr>
            <a:spLocks noGrp="1"/>
          </p:cNvSpPr>
          <p:nvPr>
            <p:ph idx="1"/>
          </p:nvPr>
        </p:nvSpPr>
        <p:spPr/>
        <p:txBody>
          <a:bodyPr/>
          <a:lstStyle/>
          <a:p>
            <a:r>
              <a:rPr lang="en-US" dirty="0" smtClean="0"/>
              <a:t>Depression is frequently co-morbid with diabetes</a:t>
            </a:r>
          </a:p>
          <a:p>
            <a:pPr lvl="1"/>
            <a:r>
              <a:rPr lang="en-US" dirty="0" smtClean="0"/>
              <a:t>A meta-analysis found diabetes doubled the odds of co-morbid depression</a:t>
            </a:r>
            <a:endParaRPr lang="en-US" dirty="0"/>
          </a:p>
          <a:p>
            <a:pPr lvl="1"/>
            <a:r>
              <a:rPr lang="en-US" dirty="0" smtClean="0"/>
              <a:t>This co-morbidity had greater prevalence in women (28% of women compared to 18% of men)</a:t>
            </a:r>
          </a:p>
          <a:p>
            <a:r>
              <a:rPr lang="en-US" dirty="0" smtClean="0"/>
              <a:t>Patients with this co-morbidity have higher rates of mortality and more diabetes-related complications</a:t>
            </a:r>
            <a:endParaRPr lang="en-US" dirty="0"/>
          </a:p>
        </p:txBody>
      </p:sp>
      <p:sp>
        <p:nvSpPr>
          <p:cNvPr id="6" name="Rectangle 5"/>
          <p:cNvSpPr/>
          <p:nvPr/>
        </p:nvSpPr>
        <p:spPr>
          <a:xfrm>
            <a:off x="990600" y="6581002"/>
            <a:ext cx="8141781" cy="276999"/>
          </a:xfrm>
          <a:prstGeom prst="rect">
            <a:avLst/>
          </a:prstGeom>
        </p:spPr>
        <p:txBody>
          <a:bodyPr wrap="none">
            <a:spAutoFit/>
          </a:bodyPr>
          <a:lstStyle/>
          <a:p>
            <a:pPr lvl="1" fontAlgn="base">
              <a:spcBef>
                <a:spcPct val="0"/>
              </a:spcBef>
              <a:spcAft>
                <a:spcPct val="0"/>
              </a:spcAft>
            </a:pPr>
            <a:r>
              <a:rPr lang="en-US" sz="1200" dirty="0" smtClean="0">
                <a:solidFill>
                  <a:srgbClr val="FFFFFF"/>
                </a:solidFill>
              </a:rPr>
              <a:t>Anderson et al., 2001 </a:t>
            </a:r>
            <a:r>
              <a:rPr lang="en-US" sz="1200" i="1" dirty="0" smtClean="0">
                <a:solidFill>
                  <a:srgbClr val="FFFFFF"/>
                </a:solidFill>
              </a:rPr>
              <a:t>Diabetes Care; </a:t>
            </a:r>
            <a:r>
              <a:rPr lang="en-US" sz="1200" dirty="0" smtClean="0">
                <a:solidFill>
                  <a:srgbClr val="FFFFFF"/>
                </a:solidFill>
              </a:rPr>
              <a:t>Pan et al., 2011 </a:t>
            </a:r>
            <a:r>
              <a:rPr lang="en-US" sz="1200" i="1" dirty="0" smtClean="0">
                <a:solidFill>
                  <a:srgbClr val="FFFFFF"/>
                </a:solidFill>
              </a:rPr>
              <a:t>Arch Gen Psych</a:t>
            </a:r>
            <a:r>
              <a:rPr lang="en-US" sz="1200" dirty="0" smtClean="0">
                <a:solidFill>
                  <a:srgbClr val="FFFFFF"/>
                </a:solidFill>
              </a:rPr>
              <a:t>; de Groot et al., 2001, </a:t>
            </a:r>
            <a:r>
              <a:rPr lang="en-US" sz="1200" i="1" dirty="0" err="1" smtClean="0">
                <a:solidFill>
                  <a:srgbClr val="FFFFFF"/>
                </a:solidFill>
              </a:rPr>
              <a:t>Psychosom</a:t>
            </a:r>
            <a:r>
              <a:rPr lang="en-US" sz="1200" i="1" dirty="0" smtClean="0">
                <a:solidFill>
                  <a:srgbClr val="FFFFFF"/>
                </a:solidFill>
              </a:rPr>
              <a:t> Med</a:t>
            </a:r>
          </a:p>
        </p:txBody>
      </p:sp>
    </p:spTree>
    <p:extLst>
      <p:ext uri="{BB962C8B-B14F-4D97-AF65-F5344CB8AC3E}">
        <p14:creationId xmlns:p14="http://schemas.microsoft.com/office/powerpoint/2010/main" val="3676639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990600" y="1600201"/>
            <a:ext cx="7696200" cy="4571999"/>
          </a:xfrm>
        </p:spPr>
        <p:txBody>
          <a:bodyPr/>
          <a:lstStyle/>
          <a:p>
            <a:r>
              <a:rPr lang="en-US" dirty="0" smtClean="0"/>
              <a:t>VitalSign</a:t>
            </a:r>
            <a:r>
              <a:rPr lang="en-US" baseline="30000" dirty="0" smtClean="0"/>
              <a:t>6</a:t>
            </a:r>
            <a:r>
              <a:rPr lang="en-US" dirty="0" smtClean="0"/>
              <a:t> Overview</a:t>
            </a:r>
          </a:p>
          <a:p>
            <a:r>
              <a:rPr lang="en-US" dirty="0" smtClean="0"/>
              <a:t>Why now and why in Primary Care? </a:t>
            </a:r>
          </a:p>
          <a:p>
            <a:r>
              <a:rPr lang="en-US" dirty="0" smtClean="0"/>
              <a:t>Depression as a Co-Morbid Chronic Disease</a:t>
            </a:r>
          </a:p>
          <a:p>
            <a:r>
              <a:rPr lang="en-US" dirty="0" smtClean="0"/>
              <a:t>The Vital Sign6 </a:t>
            </a:r>
            <a:r>
              <a:rPr lang="en-US" dirty="0" err="1" smtClean="0"/>
              <a:t>iPad</a:t>
            </a:r>
            <a:r>
              <a:rPr lang="en-US" dirty="0" smtClean="0"/>
              <a:t> Application</a:t>
            </a:r>
          </a:p>
          <a:p>
            <a:r>
              <a:rPr lang="en-US" dirty="0" smtClean="0"/>
              <a:t>Using Measurement Based Care in the Primary Care Setting</a:t>
            </a:r>
          </a:p>
          <a:p>
            <a:r>
              <a:rPr lang="en-US" dirty="0" smtClean="0"/>
              <a:t>VitalSign6 Outcomes Data</a:t>
            </a:r>
          </a:p>
          <a:p>
            <a:r>
              <a:rPr lang="en-US" dirty="0" smtClean="0"/>
              <a:t>Clinic Impact</a:t>
            </a:r>
          </a:p>
          <a:p>
            <a:pPr lvl="1"/>
            <a:r>
              <a:rPr lang="en-US" dirty="0" smtClean="0"/>
              <a:t>Healthcare Services of North Texas, Kayla </a:t>
            </a:r>
            <a:r>
              <a:rPr lang="en-US" dirty="0"/>
              <a:t>Gulling, </a:t>
            </a:r>
            <a:r>
              <a:rPr lang="en-US" dirty="0" smtClean="0"/>
              <a:t>LCSW </a:t>
            </a:r>
            <a:endParaRPr lang="en-US" dirty="0"/>
          </a:p>
          <a:p>
            <a:r>
              <a:rPr lang="en-US" dirty="0" smtClean="0"/>
              <a:t>Next Steps</a:t>
            </a:r>
          </a:p>
          <a:p>
            <a:endParaRPr lang="en-US" dirty="0" smtClean="0"/>
          </a:p>
          <a:p>
            <a:endParaRPr lang="en-US" dirty="0"/>
          </a:p>
        </p:txBody>
      </p:sp>
    </p:spTree>
    <p:extLst>
      <p:ext uri="{BB962C8B-B14F-4D97-AF65-F5344CB8AC3E}">
        <p14:creationId xmlns:p14="http://schemas.microsoft.com/office/powerpoint/2010/main" val="2271053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1">
                    <a:lumMod val="75000"/>
                  </a:schemeClr>
                </a:solidFill>
              </a:rPr>
              <a:t>Glitazones</a:t>
            </a:r>
            <a:r>
              <a:rPr lang="en-US" dirty="0" smtClean="0">
                <a:solidFill>
                  <a:schemeClr val="accent1">
                    <a:lumMod val="75000"/>
                  </a:schemeClr>
                </a:solidFill>
              </a:rPr>
              <a:t> and Depression</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fontScale="77500" lnSpcReduction="20000"/>
          </a:bodyPr>
          <a:lstStyle/>
          <a:p>
            <a:r>
              <a:rPr lang="en-US" dirty="0" smtClean="0"/>
              <a:t>Interestingly, </a:t>
            </a:r>
            <a:r>
              <a:rPr lang="en-US" dirty="0" err="1" smtClean="0"/>
              <a:t>glitazones</a:t>
            </a:r>
            <a:r>
              <a:rPr lang="en-US" dirty="0" smtClean="0"/>
              <a:t> have shown efficacy in managing depression symptoms</a:t>
            </a:r>
          </a:p>
          <a:p>
            <a:r>
              <a:rPr lang="en-US" b="1" dirty="0">
                <a:solidFill>
                  <a:schemeClr val="accent5">
                    <a:lumMod val="50000"/>
                  </a:schemeClr>
                </a:solidFill>
              </a:rPr>
              <a:t>P</a:t>
            </a:r>
            <a:r>
              <a:rPr lang="en-US" b="1" dirty="0" smtClean="0">
                <a:solidFill>
                  <a:schemeClr val="accent5">
                    <a:lumMod val="50000"/>
                  </a:schemeClr>
                </a:solidFill>
              </a:rPr>
              <a:t>ioglitazone</a:t>
            </a:r>
            <a:r>
              <a:rPr lang="en-US" dirty="0" smtClean="0"/>
              <a:t> was shown to improve depression (as measured by the HDRS) in non-diabetic but obese patients</a:t>
            </a:r>
          </a:p>
          <a:p>
            <a:pPr lvl="1"/>
            <a:r>
              <a:rPr lang="en-US" dirty="0" smtClean="0"/>
              <a:t>However, not through mechanisms related to its insulin-sensitizing action or other biochemical changes (fasting insulin, glucose, lipid profile, liver enzymes)</a:t>
            </a:r>
          </a:p>
          <a:p>
            <a:r>
              <a:rPr lang="en-US" dirty="0" smtClean="0"/>
              <a:t>Adjunctive treatment of </a:t>
            </a:r>
            <a:r>
              <a:rPr lang="en-US" b="1" dirty="0" smtClean="0">
                <a:solidFill>
                  <a:schemeClr val="accent5">
                    <a:lumMod val="50000"/>
                  </a:schemeClr>
                </a:solidFill>
              </a:rPr>
              <a:t>pioglitazone</a:t>
            </a:r>
            <a:r>
              <a:rPr lang="en-US" dirty="0" smtClean="0"/>
              <a:t> to citalopram reduced scores on the HAMD and increased frequency of early improvement, time to response, and remission</a:t>
            </a:r>
          </a:p>
          <a:p>
            <a:r>
              <a:rPr lang="en-US" dirty="0" smtClean="0"/>
              <a:t>Use of </a:t>
            </a:r>
            <a:r>
              <a:rPr lang="en-US" b="1" dirty="0" smtClean="0">
                <a:solidFill>
                  <a:schemeClr val="accent5">
                    <a:lumMod val="50000"/>
                  </a:schemeClr>
                </a:solidFill>
              </a:rPr>
              <a:t>rosiglitazone</a:t>
            </a:r>
            <a:r>
              <a:rPr lang="en-US" dirty="0" smtClean="0"/>
              <a:t> in non-diabetic depressed patients indicated improvement in depression symptoms (HDRS and CGI) but without improvements in endocrine markers (TG/HDL ratio, BMI)</a:t>
            </a:r>
            <a:endParaRPr lang="en-US" dirty="0"/>
          </a:p>
        </p:txBody>
      </p:sp>
      <p:sp>
        <p:nvSpPr>
          <p:cNvPr id="4" name="TextBox 3"/>
          <p:cNvSpPr txBox="1"/>
          <p:nvPr/>
        </p:nvSpPr>
        <p:spPr>
          <a:xfrm>
            <a:off x="3064477" y="6432885"/>
            <a:ext cx="6079524" cy="461665"/>
          </a:xfrm>
          <a:prstGeom prst="rect">
            <a:avLst/>
          </a:prstGeom>
          <a:noFill/>
        </p:spPr>
        <p:txBody>
          <a:bodyPr wrap="square" rtlCol="0">
            <a:spAutoFit/>
          </a:bodyPr>
          <a:lstStyle/>
          <a:p>
            <a:pPr fontAlgn="base">
              <a:spcBef>
                <a:spcPct val="0"/>
              </a:spcBef>
              <a:spcAft>
                <a:spcPct val="0"/>
              </a:spcAft>
            </a:pPr>
            <a:r>
              <a:rPr lang="en-US" sz="1200" dirty="0" err="1" smtClean="0">
                <a:solidFill>
                  <a:srgbClr val="FFFFFF"/>
                </a:solidFill>
              </a:rPr>
              <a:t>Kashani</a:t>
            </a:r>
            <a:r>
              <a:rPr lang="en-US" sz="1200" dirty="0" smtClean="0">
                <a:solidFill>
                  <a:srgbClr val="FFFFFF"/>
                </a:solidFill>
              </a:rPr>
              <a:t> et al., 2013 </a:t>
            </a:r>
            <a:r>
              <a:rPr lang="en-US" sz="1200" i="1" dirty="0" err="1" smtClean="0">
                <a:solidFill>
                  <a:srgbClr val="FFFFFF"/>
                </a:solidFill>
              </a:rPr>
              <a:t>Psychoneuroendorincol</a:t>
            </a:r>
            <a:r>
              <a:rPr lang="en-US" sz="1200" dirty="0" smtClean="0">
                <a:solidFill>
                  <a:srgbClr val="FFFFFF"/>
                </a:solidFill>
              </a:rPr>
              <a:t>; </a:t>
            </a:r>
            <a:r>
              <a:rPr lang="en-US" sz="1200" dirty="0" err="1" smtClean="0">
                <a:solidFill>
                  <a:srgbClr val="FFFFFF"/>
                </a:solidFill>
              </a:rPr>
              <a:t>Sepanjnia</a:t>
            </a:r>
            <a:r>
              <a:rPr lang="en-US" sz="1200" dirty="0" smtClean="0">
                <a:solidFill>
                  <a:srgbClr val="FFFFFF"/>
                </a:solidFill>
              </a:rPr>
              <a:t> et al., 2012 </a:t>
            </a:r>
            <a:r>
              <a:rPr lang="en-US" sz="1200" i="1" dirty="0" err="1" smtClean="0">
                <a:solidFill>
                  <a:srgbClr val="FFFFFF"/>
                </a:solidFill>
              </a:rPr>
              <a:t>Neuropsychopharmacol</a:t>
            </a:r>
            <a:r>
              <a:rPr lang="en-US" sz="1200" i="1" dirty="0" smtClean="0">
                <a:solidFill>
                  <a:srgbClr val="FFFFFF"/>
                </a:solidFill>
              </a:rPr>
              <a:t>; </a:t>
            </a:r>
            <a:r>
              <a:rPr lang="en-US" sz="1200" dirty="0" err="1" smtClean="0">
                <a:solidFill>
                  <a:srgbClr val="FFFFFF"/>
                </a:solidFill>
              </a:rPr>
              <a:t>Rasgon</a:t>
            </a:r>
            <a:r>
              <a:rPr lang="en-US" sz="1200" dirty="0" smtClean="0">
                <a:solidFill>
                  <a:srgbClr val="FFFFFF"/>
                </a:solidFill>
              </a:rPr>
              <a:t> et al., 2010 </a:t>
            </a:r>
            <a:r>
              <a:rPr lang="en-US" sz="1200" i="1" dirty="0" err="1" smtClean="0">
                <a:solidFill>
                  <a:srgbClr val="FFFFFF"/>
                </a:solidFill>
              </a:rPr>
              <a:t>Scien</a:t>
            </a:r>
            <a:r>
              <a:rPr lang="en-US" sz="1200" i="1" dirty="0" smtClean="0">
                <a:solidFill>
                  <a:srgbClr val="FFFFFF"/>
                </a:solidFill>
              </a:rPr>
              <a:t> World J</a:t>
            </a:r>
            <a:endParaRPr lang="en-US" sz="1200" i="1" dirty="0">
              <a:solidFill>
                <a:srgbClr val="FFFFFF"/>
              </a:solidFill>
            </a:endParaRPr>
          </a:p>
        </p:txBody>
      </p:sp>
    </p:spTree>
    <p:extLst>
      <p:ext uri="{BB962C8B-B14F-4D97-AF65-F5344CB8AC3E}">
        <p14:creationId xmlns:p14="http://schemas.microsoft.com/office/powerpoint/2010/main" val="137502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Complex Relationship </a:t>
            </a:r>
            <a:r>
              <a:rPr lang="en-US" sz="3600" dirty="0"/>
              <a:t>B</a:t>
            </a:r>
            <a:r>
              <a:rPr lang="en-US" sz="3600" dirty="0" smtClean="0"/>
              <a:t>etween </a:t>
            </a:r>
            <a:r>
              <a:rPr lang="en-US" sz="3600" dirty="0"/>
              <a:t>C</a:t>
            </a:r>
            <a:r>
              <a:rPr lang="en-US" sz="3600" dirty="0" smtClean="0"/>
              <a:t>hronic Medical </a:t>
            </a:r>
            <a:r>
              <a:rPr lang="en-US" sz="3600" dirty="0"/>
              <a:t>I</a:t>
            </a:r>
            <a:r>
              <a:rPr lang="en-US" sz="3600" dirty="0" smtClean="0"/>
              <a:t>llness and Depression</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64589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8969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5218" name="Rectangle 2"/>
          <p:cNvSpPr>
            <a:spLocks noGrp="1" noChangeArrowheads="1"/>
          </p:cNvSpPr>
          <p:nvPr>
            <p:ph type="title"/>
          </p:nvPr>
        </p:nvSpPr>
        <p:spPr>
          <a:xfrm>
            <a:off x="1" y="514350"/>
            <a:ext cx="9196212" cy="1327150"/>
          </a:xfrm>
        </p:spPr>
        <p:txBody>
          <a:bodyPr/>
          <a:lstStyle/>
          <a:p>
            <a:pPr>
              <a:defRPr/>
            </a:pPr>
            <a:r>
              <a:rPr lang="en-US" altLang="en-US" smtClean="0"/>
              <a:t>Spectrum of Symptoms in Depression</a:t>
            </a:r>
            <a:endParaRPr lang="en-US" altLang="en-US" baseline="30000" smtClean="0"/>
          </a:p>
        </p:txBody>
      </p:sp>
      <p:sp>
        <p:nvSpPr>
          <p:cNvPr id="25603" name="Text Box 3"/>
          <p:cNvSpPr txBox="1">
            <a:spLocks noChangeArrowheads="1"/>
          </p:cNvSpPr>
          <p:nvPr/>
        </p:nvSpPr>
        <p:spPr bwMode="auto">
          <a:xfrm>
            <a:off x="428978" y="6370638"/>
            <a:ext cx="8411634" cy="311150"/>
          </a:xfrm>
          <a:prstGeom prst="rect">
            <a:avLst/>
          </a:prstGeom>
          <a:noFill/>
          <a:ln w="9525">
            <a:noFill/>
            <a:miter lim="800000"/>
            <a:headEnd/>
            <a:tailEnd/>
          </a:ln>
          <a:effectLst/>
        </p:spPr>
        <p:txBody>
          <a:bodyPr>
            <a:spAutoFit/>
          </a:bodyPr>
          <a:lstStyle/>
          <a:p>
            <a:pPr marL="230188" indent="-230188" fontAlgn="base">
              <a:lnSpc>
                <a:spcPct val="80000"/>
              </a:lnSpc>
              <a:spcBef>
                <a:spcPct val="0"/>
              </a:spcBef>
              <a:spcAft>
                <a:spcPct val="0"/>
              </a:spcAft>
            </a:pPr>
            <a:r>
              <a:rPr lang="en-US" altLang="en-US" dirty="0">
                <a:solidFill>
                  <a:srgbClr val="FFFF00"/>
                </a:solidFill>
                <a:latin typeface="Arial Narrow" pitchFamily="34" charset="0"/>
                <a:cs typeface="Times New Roman" pitchFamily="18" charset="0"/>
              </a:rPr>
              <a:t>APA. </a:t>
            </a:r>
            <a:r>
              <a:rPr lang="en-US" altLang="en-US" i="1" dirty="0" smtClean="0">
                <a:solidFill>
                  <a:srgbClr val="FFFF00"/>
                </a:solidFill>
                <a:latin typeface="Arial Narrow" pitchFamily="34" charset="0"/>
                <a:cs typeface="Times New Roman" pitchFamily="18" charset="0"/>
              </a:rPr>
              <a:t>DSM-V</a:t>
            </a:r>
            <a:r>
              <a:rPr lang="en-US" altLang="en-US" dirty="0">
                <a:solidFill>
                  <a:srgbClr val="FFFF00"/>
                </a:solidFill>
                <a:latin typeface="Arial Narrow" pitchFamily="34" charset="0"/>
                <a:cs typeface="Times New Roman" pitchFamily="18" charset="0"/>
              </a:rPr>
              <a:t>; </a:t>
            </a:r>
            <a:r>
              <a:rPr lang="en-US" altLang="en-US" dirty="0" smtClean="0">
                <a:solidFill>
                  <a:srgbClr val="FFFF00"/>
                </a:solidFill>
                <a:latin typeface="Arial Narrow" pitchFamily="34" charset="0"/>
                <a:cs typeface="Times New Roman" pitchFamily="18" charset="0"/>
              </a:rPr>
              <a:t> </a:t>
            </a:r>
            <a:endParaRPr lang="en-US" altLang="en-US" dirty="0">
              <a:solidFill>
                <a:srgbClr val="FFFF00"/>
              </a:solidFill>
              <a:latin typeface="Arial Narrow" pitchFamily="34" charset="0"/>
              <a:cs typeface="Times New Roman" pitchFamily="18" charset="0"/>
            </a:endParaRPr>
          </a:p>
        </p:txBody>
      </p:sp>
      <p:sp>
        <p:nvSpPr>
          <p:cNvPr id="25604" name="Rectangle 4"/>
          <p:cNvSpPr>
            <a:spLocks noChangeArrowheads="1"/>
          </p:cNvSpPr>
          <p:nvPr/>
        </p:nvSpPr>
        <p:spPr bwMode="auto">
          <a:xfrm>
            <a:off x="4532490" y="1679575"/>
            <a:ext cx="3405012" cy="3646488"/>
          </a:xfrm>
          <a:prstGeom prst="rect">
            <a:avLst/>
          </a:prstGeom>
          <a:noFill/>
          <a:ln w="12700">
            <a:noFill/>
            <a:miter lim="800000"/>
            <a:headEnd/>
            <a:tailEnd/>
          </a:ln>
          <a:effectLst/>
        </p:spPr>
        <p:txBody>
          <a:bodyPr/>
          <a:lstStyle/>
          <a:p>
            <a:pPr marL="230188" indent="-230188" fontAlgn="base">
              <a:spcBef>
                <a:spcPct val="0"/>
              </a:spcBef>
              <a:spcAft>
                <a:spcPct val="0"/>
              </a:spcAft>
            </a:pPr>
            <a:r>
              <a:rPr lang="en-US" altLang="en-US" sz="2400">
                <a:solidFill>
                  <a:srgbClr val="66FFFF"/>
                </a:solidFill>
                <a:latin typeface="Arial Narrow" pitchFamily="34" charset="0"/>
              </a:rPr>
              <a:t>Physical Symptoms</a:t>
            </a:r>
          </a:p>
          <a:p>
            <a:pPr marL="230188" indent="-230188" fontAlgn="base">
              <a:spcBef>
                <a:spcPct val="0"/>
              </a:spcBef>
              <a:spcAft>
                <a:spcPct val="0"/>
              </a:spcAft>
            </a:pPr>
            <a:endParaRPr lang="en-US" altLang="en-US" sz="2400">
              <a:solidFill>
                <a:srgbClr val="66FFFF"/>
              </a:solidFill>
              <a:latin typeface="Arial Narrow" pitchFamily="34" charset="0"/>
            </a:endParaRPr>
          </a:p>
          <a:p>
            <a:pPr marL="230188" indent="-230188" fontAlgn="base">
              <a:spcBef>
                <a:spcPct val="0"/>
              </a:spcBef>
              <a:spcAft>
                <a:spcPct val="0"/>
              </a:spcAft>
            </a:pPr>
            <a:r>
              <a:rPr lang="en-US" altLang="en-US" sz="2400">
                <a:solidFill>
                  <a:srgbClr val="99FFCC"/>
                </a:solidFill>
                <a:latin typeface="Arial Narrow" pitchFamily="34" charset="0"/>
              </a:rPr>
              <a:t>Tiredness / fatigue</a:t>
            </a:r>
          </a:p>
          <a:p>
            <a:pPr marL="230188" indent="-230188" fontAlgn="base">
              <a:spcBef>
                <a:spcPct val="0"/>
              </a:spcBef>
              <a:spcAft>
                <a:spcPct val="0"/>
              </a:spcAft>
            </a:pPr>
            <a:r>
              <a:rPr lang="en-US" altLang="en-US" sz="2400">
                <a:solidFill>
                  <a:srgbClr val="99FFCC"/>
                </a:solidFill>
                <a:latin typeface="Arial Narrow" pitchFamily="34" charset="0"/>
              </a:rPr>
              <a:t>Sleep disturbances</a:t>
            </a:r>
          </a:p>
          <a:p>
            <a:pPr marL="230188" indent="-230188" fontAlgn="base">
              <a:spcBef>
                <a:spcPct val="0"/>
              </a:spcBef>
              <a:spcAft>
                <a:spcPct val="0"/>
              </a:spcAft>
            </a:pPr>
            <a:r>
              <a:rPr lang="en-US" altLang="en-US" sz="2400">
                <a:solidFill>
                  <a:srgbClr val="99FFCC"/>
                </a:solidFill>
                <a:latin typeface="Arial Narrow" pitchFamily="34" charset="0"/>
              </a:rPr>
              <a:t>Headaches</a:t>
            </a:r>
          </a:p>
          <a:p>
            <a:pPr marL="230188" indent="-230188" fontAlgn="base">
              <a:spcBef>
                <a:spcPct val="0"/>
              </a:spcBef>
              <a:spcAft>
                <a:spcPct val="0"/>
              </a:spcAft>
            </a:pPr>
            <a:r>
              <a:rPr lang="en-US" altLang="en-US" sz="2400">
                <a:solidFill>
                  <a:srgbClr val="99FFCC"/>
                </a:solidFill>
                <a:latin typeface="Arial Narrow" pitchFamily="34" charset="0"/>
              </a:rPr>
              <a:t>Psychomotor activity changes</a:t>
            </a:r>
          </a:p>
          <a:p>
            <a:pPr marL="230188" indent="-230188" fontAlgn="base">
              <a:spcBef>
                <a:spcPct val="0"/>
              </a:spcBef>
              <a:spcAft>
                <a:spcPct val="0"/>
              </a:spcAft>
            </a:pPr>
            <a:r>
              <a:rPr lang="en-US" altLang="en-US" sz="2400">
                <a:solidFill>
                  <a:srgbClr val="99FFCC"/>
                </a:solidFill>
                <a:latin typeface="Arial Narrow" pitchFamily="34" charset="0"/>
              </a:rPr>
              <a:t>GI disturbances</a:t>
            </a:r>
          </a:p>
          <a:p>
            <a:pPr marL="230188" indent="-230188" fontAlgn="base">
              <a:spcBef>
                <a:spcPct val="0"/>
              </a:spcBef>
              <a:spcAft>
                <a:spcPct val="0"/>
              </a:spcAft>
            </a:pPr>
            <a:r>
              <a:rPr lang="en-US" altLang="en-US" sz="2400">
                <a:solidFill>
                  <a:srgbClr val="99FFCC"/>
                </a:solidFill>
                <a:latin typeface="Arial Narrow" pitchFamily="34" charset="0"/>
              </a:rPr>
              <a:t>Appetite changes </a:t>
            </a:r>
          </a:p>
          <a:p>
            <a:pPr marL="230188" indent="-230188" fontAlgn="base">
              <a:spcBef>
                <a:spcPct val="0"/>
              </a:spcBef>
              <a:spcAft>
                <a:spcPct val="0"/>
              </a:spcAft>
            </a:pPr>
            <a:r>
              <a:rPr lang="en-US" altLang="en-US" sz="2400">
                <a:solidFill>
                  <a:srgbClr val="99FFCC"/>
                </a:solidFill>
                <a:latin typeface="Arial Narrow" pitchFamily="34" charset="0"/>
              </a:rPr>
              <a:t>Body aches and pains</a:t>
            </a:r>
          </a:p>
          <a:p>
            <a:pPr marL="230188" indent="-230188" fontAlgn="base">
              <a:spcBef>
                <a:spcPct val="0"/>
              </a:spcBef>
              <a:spcAft>
                <a:spcPct val="0"/>
              </a:spcAft>
            </a:pPr>
            <a:endParaRPr lang="en-US" altLang="en-US" sz="2400">
              <a:solidFill>
                <a:srgbClr val="99FFCC"/>
              </a:solidFill>
              <a:latin typeface="Arial Narrow" pitchFamily="34" charset="0"/>
            </a:endParaRPr>
          </a:p>
        </p:txBody>
      </p:sp>
      <p:sp>
        <p:nvSpPr>
          <p:cNvPr id="25605" name="Rectangle 5"/>
          <p:cNvSpPr>
            <a:spLocks noChangeArrowheads="1"/>
          </p:cNvSpPr>
          <p:nvPr/>
        </p:nvSpPr>
        <p:spPr bwMode="auto">
          <a:xfrm>
            <a:off x="1301045" y="1611316"/>
            <a:ext cx="2959100" cy="3997325"/>
          </a:xfrm>
          <a:prstGeom prst="rect">
            <a:avLst/>
          </a:prstGeom>
          <a:noFill/>
          <a:ln w="12700">
            <a:noFill/>
            <a:miter lim="800000"/>
            <a:headEnd/>
            <a:tailEnd/>
          </a:ln>
          <a:effectLst/>
        </p:spPr>
        <p:txBody>
          <a:bodyPr/>
          <a:lstStyle/>
          <a:p>
            <a:pPr marL="225425" indent="-225425" fontAlgn="base">
              <a:spcBef>
                <a:spcPct val="0"/>
              </a:spcBef>
              <a:spcAft>
                <a:spcPct val="0"/>
              </a:spcAft>
            </a:pPr>
            <a:r>
              <a:rPr lang="en-US" altLang="en-US" sz="2400">
                <a:solidFill>
                  <a:srgbClr val="66FFFF"/>
                </a:solidFill>
                <a:latin typeface="Arial Narrow" pitchFamily="34" charset="0"/>
              </a:rPr>
              <a:t>Mood and Anxiety</a:t>
            </a:r>
          </a:p>
          <a:p>
            <a:pPr marL="225425" indent="-225425" fontAlgn="base">
              <a:spcBef>
                <a:spcPct val="0"/>
              </a:spcBef>
              <a:spcAft>
                <a:spcPct val="0"/>
              </a:spcAft>
            </a:pPr>
            <a:r>
              <a:rPr lang="en-US" altLang="en-US" sz="2400">
                <a:solidFill>
                  <a:srgbClr val="66FFFF"/>
                </a:solidFill>
                <a:latin typeface="Arial Narrow" pitchFamily="34" charset="0"/>
              </a:rPr>
              <a:t>Symptoms</a:t>
            </a:r>
          </a:p>
          <a:p>
            <a:pPr marL="225425" indent="-225425" fontAlgn="base">
              <a:spcBef>
                <a:spcPct val="25000"/>
              </a:spcBef>
              <a:spcAft>
                <a:spcPct val="0"/>
              </a:spcAft>
            </a:pPr>
            <a:r>
              <a:rPr lang="en-US" altLang="en-US" sz="2400">
                <a:solidFill>
                  <a:srgbClr val="99FFCC"/>
                </a:solidFill>
                <a:latin typeface="Arial Narrow" pitchFamily="34" charset="0"/>
              </a:rPr>
              <a:t>Sadness and tearfulness</a:t>
            </a:r>
          </a:p>
          <a:p>
            <a:pPr marL="225425" indent="-225425" fontAlgn="base">
              <a:spcBef>
                <a:spcPct val="0"/>
              </a:spcBef>
              <a:spcAft>
                <a:spcPct val="0"/>
              </a:spcAft>
            </a:pPr>
            <a:r>
              <a:rPr lang="en-US" altLang="en-US" sz="2400">
                <a:solidFill>
                  <a:srgbClr val="99FFCC"/>
                </a:solidFill>
                <a:latin typeface="Arial Narrow" pitchFamily="34" charset="0"/>
              </a:rPr>
              <a:t>Loss of interest</a:t>
            </a:r>
          </a:p>
          <a:p>
            <a:pPr marL="225425" indent="-225425" fontAlgn="base">
              <a:spcBef>
                <a:spcPct val="0"/>
              </a:spcBef>
              <a:spcAft>
                <a:spcPct val="0"/>
              </a:spcAft>
            </a:pPr>
            <a:r>
              <a:rPr lang="en-US" altLang="en-US" sz="2400">
                <a:solidFill>
                  <a:srgbClr val="99FFCC"/>
                </a:solidFill>
                <a:latin typeface="Arial Narrow" pitchFamily="34" charset="0"/>
              </a:rPr>
              <a:t>Anxiety / Irritability</a:t>
            </a:r>
          </a:p>
          <a:p>
            <a:pPr marL="225425" indent="-225425" fontAlgn="base">
              <a:spcBef>
                <a:spcPct val="0"/>
              </a:spcBef>
              <a:spcAft>
                <a:spcPct val="0"/>
              </a:spcAft>
            </a:pPr>
            <a:r>
              <a:rPr lang="en-US" altLang="en-US" sz="2400">
                <a:solidFill>
                  <a:srgbClr val="99FFCC"/>
                </a:solidFill>
                <a:latin typeface="Arial Narrow" pitchFamily="34" charset="0"/>
              </a:rPr>
              <a:t>Hopelessness</a:t>
            </a:r>
          </a:p>
          <a:p>
            <a:pPr marL="225425" indent="-225425" fontAlgn="base">
              <a:spcBef>
                <a:spcPct val="0"/>
              </a:spcBef>
              <a:spcAft>
                <a:spcPct val="0"/>
              </a:spcAft>
            </a:pPr>
            <a:r>
              <a:rPr lang="en-US" altLang="en-US" sz="2400">
                <a:solidFill>
                  <a:srgbClr val="99FFCC"/>
                </a:solidFill>
                <a:latin typeface="Arial Narrow" pitchFamily="34" charset="0"/>
              </a:rPr>
              <a:t>Concentration difficulties</a:t>
            </a:r>
          </a:p>
          <a:p>
            <a:pPr marL="225425" indent="-225425" fontAlgn="base">
              <a:spcBef>
                <a:spcPct val="0"/>
              </a:spcBef>
              <a:spcAft>
                <a:spcPct val="0"/>
              </a:spcAft>
            </a:pPr>
            <a:r>
              <a:rPr lang="en-US" altLang="en-US" sz="2400">
                <a:solidFill>
                  <a:srgbClr val="99FFCC"/>
                </a:solidFill>
                <a:latin typeface="Arial Narrow" pitchFamily="34" charset="0"/>
              </a:rPr>
              <a:t>Guilt</a:t>
            </a:r>
          </a:p>
          <a:p>
            <a:pPr marL="225425" indent="-225425" fontAlgn="base">
              <a:spcBef>
                <a:spcPct val="0"/>
              </a:spcBef>
              <a:spcAft>
                <a:spcPct val="0"/>
              </a:spcAft>
            </a:pPr>
            <a:r>
              <a:rPr lang="en-US" altLang="en-US" sz="2400">
                <a:solidFill>
                  <a:srgbClr val="99FFCC"/>
                </a:solidFill>
                <a:latin typeface="Arial Narrow" pitchFamily="34" charset="0"/>
              </a:rPr>
              <a:t>Suicidal ideation</a:t>
            </a:r>
          </a:p>
        </p:txBody>
      </p:sp>
      <p:sp>
        <p:nvSpPr>
          <p:cNvPr id="25607" name="Rectangle 7"/>
          <p:cNvSpPr>
            <a:spLocks noGrp="1" noChangeArrowheads="1"/>
          </p:cNvSpPr>
          <p:nvPr>
            <p:ph type="body" idx="1"/>
          </p:nvPr>
        </p:nvSpPr>
        <p:spPr>
          <a:xfrm>
            <a:off x="533401" y="5595941"/>
            <a:ext cx="8291689" cy="839787"/>
          </a:xfrm>
          <a:noFill/>
        </p:spPr>
        <p:txBody>
          <a:bodyPr/>
          <a:lstStyle/>
          <a:p>
            <a:pPr>
              <a:lnSpc>
                <a:spcPct val="90000"/>
              </a:lnSpc>
              <a:spcBef>
                <a:spcPct val="0"/>
              </a:spcBef>
              <a:buFont typeface="Wingdings" pitchFamily="2" charset="2"/>
              <a:buChar char="ü"/>
            </a:pPr>
            <a:r>
              <a:rPr lang="en-US" altLang="en-US" sz="2600" smtClean="0"/>
              <a:t>Patients with depression can present with emotional and/or physical symptoms</a:t>
            </a:r>
          </a:p>
        </p:txBody>
      </p:sp>
      <p:sp>
        <p:nvSpPr>
          <p:cNvPr id="25608" name="Line 8"/>
          <p:cNvSpPr>
            <a:spLocks noChangeShapeType="1"/>
          </p:cNvSpPr>
          <p:nvPr/>
        </p:nvSpPr>
        <p:spPr bwMode="auto">
          <a:xfrm>
            <a:off x="4423834" y="1558925"/>
            <a:ext cx="0" cy="3748088"/>
          </a:xfrm>
          <a:prstGeom prst="line">
            <a:avLst/>
          </a:prstGeom>
          <a:noFill/>
          <a:ln w="12700">
            <a:solidFill>
              <a:srgbClr val="EFE62B"/>
            </a:solidFill>
            <a:round/>
            <a:headEnd/>
            <a:tailEnd/>
          </a:ln>
          <a:effectLst/>
        </p:spPr>
        <p:txBody>
          <a:bodyPr anchor="ctr">
            <a:spAutoFit/>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1058934536"/>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 as a Chronic Disease</a:t>
            </a:r>
            <a:endParaRPr lang="en-US" dirty="0"/>
          </a:p>
        </p:txBody>
      </p:sp>
      <p:sp>
        <p:nvSpPr>
          <p:cNvPr id="3" name="Content Placeholder 2"/>
          <p:cNvSpPr>
            <a:spLocks noGrp="1"/>
          </p:cNvSpPr>
          <p:nvPr>
            <p:ph idx="1"/>
          </p:nvPr>
        </p:nvSpPr>
        <p:spPr/>
        <p:txBody>
          <a:bodyPr/>
          <a:lstStyle/>
          <a:p>
            <a:r>
              <a:rPr lang="en-US" dirty="0" smtClean="0"/>
              <a:t>Depression in conjunction with any other chronic disease complicates the clinical picture.</a:t>
            </a:r>
            <a:endParaRPr lang="en-US" dirty="0"/>
          </a:p>
        </p:txBody>
      </p:sp>
    </p:spTree>
    <p:extLst>
      <p:ext uri="{BB962C8B-B14F-4D97-AF65-F5344CB8AC3E}">
        <p14:creationId xmlns:p14="http://schemas.microsoft.com/office/powerpoint/2010/main" val="1625337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t>Measurement-Based Care (MBC)</a:t>
            </a:r>
          </a:p>
        </p:txBody>
      </p:sp>
      <p:sp>
        <p:nvSpPr>
          <p:cNvPr id="58371" name="Rectangle 3"/>
          <p:cNvSpPr>
            <a:spLocks noGrp="1" noChangeArrowheads="1"/>
          </p:cNvSpPr>
          <p:nvPr>
            <p:ph type="body" idx="1"/>
          </p:nvPr>
        </p:nvSpPr>
        <p:spPr>
          <a:xfrm>
            <a:off x="457200" y="1600200"/>
            <a:ext cx="8229600" cy="4800600"/>
          </a:xfrm>
        </p:spPr>
        <p:txBody>
          <a:bodyPr/>
          <a:lstStyle/>
          <a:p>
            <a:pPr marL="342900" indent="-342900" eaLnBrk="1" hangingPunct="1">
              <a:lnSpc>
                <a:spcPct val="80000"/>
              </a:lnSpc>
              <a:buFontTx/>
              <a:buChar char="-"/>
            </a:pPr>
            <a:endParaRPr lang="en-US" altLang="en-US" sz="1800" smtClean="0"/>
          </a:p>
          <a:p>
            <a:pPr marL="342900" indent="-342900" eaLnBrk="1" hangingPunct="1">
              <a:lnSpc>
                <a:spcPct val="80000"/>
              </a:lnSpc>
              <a:buFontTx/>
              <a:buChar char="-"/>
            </a:pPr>
            <a:r>
              <a:rPr lang="en-US" altLang="en-US" smtClean="0"/>
              <a:t>Routine Assessment of Symptoms and Side Effects</a:t>
            </a:r>
          </a:p>
          <a:p>
            <a:pPr marL="342900" indent="-342900" eaLnBrk="1" hangingPunct="1">
              <a:lnSpc>
                <a:spcPct val="80000"/>
              </a:lnSpc>
              <a:buFontTx/>
              <a:buChar char="-"/>
            </a:pPr>
            <a:endParaRPr lang="en-US" altLang="en-US" smtClean="0"/>
          </a:p>
          <a:p>
            <a:pPr marL="342900" indent="-342900" eaLnBrk="1" hangingPunct="1">
              <a:lnSpc>
                <a:spcPct val="80000"/>
              </a:lnSpc>
              <a:buFontTx/>
              <a:buChar char="-"/>
            </a:pPr>
            <a:r>
              <a:rPr lang="en-US" altLang="en-US" smtClean="0"/>
              <a:t>Timely Adjustments of Dose or Type of Treatment</a:t>
            </a:r>
          </a:p>
          <a:p>
            <a:pPr marL="342900" indent="-342900" eaLnBrk="1" hangingPunct="1">
              <a:lnSpc>
                <a:spcPct val="80000"/>
              </a:lnSpc>
              <a:buFontTx/>
              <a:buChar char="-"/>
            </a:pPr>
            <a:endParaRPr lang="en-US" altLang="en-US" smtClean="0"/>
          </a:p>
          <a:p>
            <a:pPr marL="342900" indent="-342900" eaLnBrk="1" hangingPunct="1">
              <a:lnSpc>
                <a:spcPct val="80000"/>
              </a:lnSpc>
              <a:buFontTx/>
              <a:buChar char="-"/>
            </a:pPr>
            <a:r>
              <a:rPr lang="en-US" altLang="en-US" smtClean="0"/>
              <a:t>Algorithm with Critical Decision Points</a:t>
            </a:r>
          </a:p>
          <a:p>
            <a:pPr marL="342900" indent="-342900" eaLnBrk="1" hangingPunct="1">
              <a:lnSpc>
                <a:spcPct val="80000"/>
              </a:lnSpc>
              <a:buFontTx/>
              <a:buChar char="-"/>
            </a:pPr>
            <a:endParaRPr lang="en-US" altLang="en-US" smtClean="0"/>
          </a:p>
          <a:p>
            <a:pPr marL="342900" indent="-342900" eaLnBrk="1" hangingPunct="1">
              <a:lnSpc>
                <a:spcPct val="80000"/>
              </a:lnSpc>
              <a:spcBef>
                <a:spcPct val="50000"/>
              </a:spcBef>
              <a:buFontTx/>
              <a:buChar char="-"/>
            </a:pPr>
            <a:r>
              <a:rPr lang="en-US" altLang="en-US" smtClean="0"/>
              <a:t>Timely Revisions in Sequence Depending on Outcomes</a:t>
            </a:r>
          </a:p>
          <a:p>
            <a:pPr marL="342900" indent="-342900" eaLnBrk="1" hangingPunct="1">
              <a:lnSpc>
                <a:spcPct val="80000"/>
              </a:lnSpc>
              <a:buFontTx/>
              <a:buChar char="-"/>
            </a:pPr>
            <a:endParaRPr lang="en-US" altLang="en-US" smtClean="0"/>
          </a:p>
          <a:p>
            <a:pPr marL="342900" indent="-342900" eaLnBrk="1" hangingPunct="1">
              <a:lnSpc>
                <a:spcPct val="80000"/>
              </a:lnSpc>
              <a:buFontTx/>
              <a:buNone/>
            </a:pPr>
            <a:endParaRPr lang="en-US" altLang="en-US" smtClean="0"/>
          </a:p>
        </p:txBody>
      </p:sp>
      <p:sp>
        <p:nvSpPr>
          <p:cNvPr id="58372" name="Text Box 4"/>
          <p:cNvSpPr txBox="1">
            <a:spLocks noChangeArrowheads="1"/>
          </p:cNvSpPr>
          <p:nvPr/>
        </p:nvSpPr>
        <p:spPr bwMode="auto">
          <a:xfrm>
            <a:off x="5065713" y="6380163"/>
            <a:ext cx="3829050" cy="274637"/>
          </a:xfrm>
          <a:prstGeom prst="rect">
            <a:avLst/>
          </a:prstGeom>
          <a:noFill/>
          <a:ln w="12700">
            <a:noFill/>
            <a:miter lim="800000"/>
            <a:headEnd type="none" w="sm" len="sm"/>
            <a:tailEnd type="none" w="sm" len="sm"/>
          </a:ln>
          <a:effectLst/>
        </p:spPr>
        <p:txBody>
          <a:bodyPr wrap="none" anchor="b">
            <a:spAutoFit/>
          </a:bodyPr>
          <a:lstStyle/>
          <a:p>
            <a:pPr algn="r" fontAlgn="base">
              <a:spcBef>
                <a:spcPct val="50000"/>
              </a:spcBef>
              <a:spcAft>
                <a:spcPct val="0"/>
              </a:spcAft>
            </a:pPr>
            <a:r>
              <a:rPr lang="en-US" altLang="en-US" sz="1200" b="1">
                <a:solidFill>
                  <a:srgbClr val="FFFFFF"/>
                </a:solidFill>
              </a:rPr>
              <a:t>Trivedi MH, et al. </a:t>
            </a:r>
            <a:r>
              <a:rPr lang="en-US" altLang="en-US" sz="1200" b="1" i="1">
                <a:solidFill>
                  <a:srgbClr val="FFFFFF"/>
                </a:solidFill>
              </a:rPr>
              <a:t>Am J Psychiatry</a:t>
            </a:r>
            <a:r>
              <a:rPr lang="en-US" altLang="en-US" sz="1200" b="1">
                <a:solidFill>
                  <a:srgbClr val="FFFFFF"/>
                </a:solidFill>
              </a:rPr>
              <a:t>. 2006;163:28-40.</a:t>
            </a:r>
          </a:p>
        </p:txBody>
      </p:sp>
    </p:spTree>
    <p:extLst>
      <p:ext uri="{BB962C8B-B14F-4D97-AF65-F5344CB8AC3E}">
        <p14:creationId xmlns:p14="http://schemas.microsoft.com/office/powerpoint/2010/main" val="4005286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dirty="0" smtClean="0"/>
              <a:t>Patient Health Questionnaire-9</a:t>
            </a:r>
            <a:br>
              <a:rPr lang="en-US" altLang="en-US" dirty="0" smtClean="0"/>
            </a:br>
            <a:r>
              <a:rPr lang="en-US" altLang="en-US" dirty="0" smtClean="0"/>
              <a:t>(PHQ-9) Symptom Checklist</a:t>
            </a:r>
          </a:p>
        </p:txBody>
      </p:sp>
      <p:sp>
        <p:nvSpPr>
          <p:cNvPr id="45059" name="Rectangle 3"/>
          <p:cNvSpPr>
            <a:spLocks noChangeArrowheads="1"/>
          </p:cNvSpPr>
          <p:nvPr/>
        </p:nvSpPr>
        <p:spPr bwMode="auto">
          <a:xfrm>
            <a:off x="193675" y="6465888"/>
            <a:ext cx="6881813" cy="169862"/>
          </a:xfrm>
          <a:prstGeom prst="rect">
            <a:avLst/>
          </a:prstGeom>
          <a:noFill/>
          <a:ln w="9525">
            <a:noFill/>
            <a:miter lim="800000"/>
            <a:headEnd/>
            <a:tailEnd/>
          </a:ln>
          <a:effectLst/>
        </p:spPr>
        <p:txBody>
          <a:bodyPr tIns="0" rIns="0" bIns="0" anchor="ctr">
            <a:spAutoFit/>
          </a:bodyPr>
          <a:lstStyle/>
          <a:p>
            <a:pPr fontAlgn="base">
              <a:lnSpc>
                <a:spcPct val="80000"/>
              </a:lnSpc>
              <a:spcBef>
                <a:spcPct val="0"/>
              </a:spcBef>
              <a:spcAft>
                <a:spcPct val="0"/>
              </a:spcAft>
            </a:pPr>
            <a:r>
              <a:rPr lang="de-DE" altLang="en-US" sz="1400" b="1" dirty="0">
                <a:solidFill>
                  <a:srgbClr val="FF9900"/>
                </a:solidFill>
                <a:latin typeface="Arial Narrow" pitchFamily="34" charset="0"/>
              </a:rPr>
              <a:t>Kroenke K, et al. </a:t>
            </a:r>
            <a:r>
              <a:rPr lang="de-DE" altLang="en-US" sz="1400" b="1" i="1" dirty="0">
                <a:solidFill>
                  <a:srgbClr val="FF9900"/>
                </a:solidFill>
                <a:latin typeface="Arial Narrow" pitchFamily="34" charset="0"/>
              </a:rPr>
              <a:t>J Gen Intern Med.</a:t>
            </a:r>
            <a:r>
              <a:rPr lang="de-DE" altLang="en-US" sz="1400" b="1" dirty="0">
                <a:solidFill>
                  <a:srgbClr val="FF9900"/>
                </a:solidFill>
                <a:latin typeface="Arial Narrow" pitchFamily="34" charset="0"/>
              </a:rPr>
              <a:t> 2001;16(9):606-613.</a:t>
            </a:r>
            <a:endParaRPr lang="en-US" altLang="en-US" sz="1400" b="1" dirty="0">
              <a:solidFill>
                <a:srgbClr val="FF9900"/>
              </a:solidFill>
              <a:latin typeface="Arial Narrow" pitchFamily="34" charset="0"/>
            </a:endParaRPr>
          </a:p>
        </p:txBody>
      </p:sp>
      <p:sp>
        <p:nvSpPr>
          <p:cNvPr id="45060" name="Text Box 4"/>
          <p:cNvSpPr txBox="1">
            <a:spLocks noChangeArrowheads="1"/>
          </p:cNvSpPr>
          <p:nvPr/>
        </p:nvSpPr>
        <p:spPr bwMode="auto">
          <a:xfrm>
            <a:off x="6208713" y="6096000"/>
            <a:ext cx="1292225" cy="274638"/>
          </a:xfrm>
          <a:prstGeom prst="rect">
            <a:avLst/>
          </a:prstGeom>
          <a:noFill/>
          <a:ln w="9525">
            <a:noFill/>
            <a:miter lim="800000"/>
            <a:headEnd type="none" w="sm" len="sm"/>
            <a:tailEnd type="none" w="sm" len="sm"/>
          </a:ln>
          <a:effectLst/>
        </p:spPr>
        <p:txBody>
          <a:bodyPr lIns="0" tIns="0" rIns="0" bIns="0">
            <a:spAutoFit/>
          </a:bodyPr>
          <a:lstStyle/>
          <a:p>
            <a:pPr algn="ctr" fontAlgn="base">
              <a:spcBef>
                <a:spcPct val="50000"/>
              </a:spcBef>
              <a:spcAft>
                <a:spcPct val="0"/>
              </a:spcAft>
              <a:tabLst>
                <a:tab pos="2286000" algn="l"/>
                <a:tab pos="3151188" algn="l"/>
              </a:tabLst>
            </a:pPr>
            <a:r>
              <a:rPr lang="en-US" altLang="en-US" b="1" dirty="0">
                <a:solidFill>
                  <a:srgbClr val="99FFCC"/>
                </a:solidFill>
                <a:latin typeface="Arial Narrow" pitchFamily="34" charset="0"/>
              </a:rPr>
              <a:t>  Total: 16</a:t>
            </a:r>
            <a:endParaRPr lang="en-US" altLang="en-US" b="1" u="sng" dirty="0">
              <a:solidFill>
                <a:srgbClr val="99FFCC"/>
              </a:solidFill>
              <a:latin typeface="Arial Narrow" pitchFamily="34" charset="0"/>
            </a:endParaRPr>
          </a:p>
        </p:txBody>
      </p:sp>
      <p:sp>
        <p:nvSpPr>
          <p:cNvPr id="45061" name="Rectangle 5"/>
          <p:cNvSpPr>
            <a:spLocks noChangeArrowheads="1"/>
          </p:cNvSpPr>
          <p:nvPr/>
        </p:nvSpPr>
        <p:spPr bwMode="auto">
          <a:xfrm>
            <a:off x="1279525" y="1622425"/>
            <a:ext cx="7464425" cy="536575"/>
          </a:xfrm>
          <a:prstGeom prst="rect">
            <a:avLst/>
          </a:prstGeom>
          <a:noFill/>
          <a:ln w="9525">
            <a:noFill/>
            <a:miter lim="800000"/>
            <a:headEnd/>
            <a:tailEnd/>
          </a:ln>
          <a:effectLst/>
        </p:spPr>
        <p:txBody>
          <a:bodyPr anchor="ctr"/>
          <a:lstStyle/>
          <a:p>
            <a:pPr eaLnBrk="0" fontAlgn="base" hangingPunct="0">
              <a:lnSpc>
                <a:spcPct val="85000"/>
              </a:lnSpc>
              <a:spcBef>
                <a:spcPct val="0"/>
              </a:spcBef>
              <a:spcAft>
                <a:spcPct val="0"/>
              </a:spcAft>
            </a:pPr>
            <a:endParaRPr lang="en-US" altLang="en-US" sz="1400" b="1" dirty="0">
              <a:solidFill>
                <a:srgbClr val="FFFFFF"/>
              </a:solidFill>
              <a:latin typeface="Arial Narrow" pitchFamily="34" charset="0"/>
            </a:endParaRPr>
          </a:p>
        </p:txBody>
      </p:sp>
      <p:sp>
        <p:nvSpPr>
          <p:cNvPr id="45062" name="Text Box 6"/>
          <p:cNvSpPr txBox="1">
            <a:spLocks noChangeArrowheads="1"/>
          </p:cNvSpPr>
          <p:nvPr/>
        </p:nvSpPr>
        <p:spPr bwMode="auto">
          <a:xfrm>
            <a:off x="339725" y="2312988"/>
            <a:ext cx="5303838" cy="3322637"/>
          </a:xfrm>
          <a:prstGeom prst="rect">
            <a:avLst/>
          </a:prstGeom>
          <a:noFill/>
          <a:ln w="12700">
            <a:noFill/>
            <a:miter lim="800000"/>
            <a:headEnd/>
            <a:tailEnd/>
          </a:ln>
          <a:effectLst/>
        </p:spPr>
        <p:txBody>
          <a:bodyPr>
            <a:spAutoFit/>
          </a:bodyPr>
          <a:lstStyle/>
          <a:p>
            <a:pPr eaLnBrk="0" fontAlgn="base" hangingPunct="0">
              <a:lnSpc>
                <a:spcPct val="80000"/>
              </a:lnSpc>
              <a:spcBef>
                <a:spcPct val="100000"/>
              </a:spcBef>
              <a:spcAft>
                <a:spcPct val="0"/>
              </a:spcAft>
              <a:tabLst>
                <a:tab pos="352425" algn="l"/>
              </a:tabLst>
            </a:pPr>
            <a:r>
              <a:rPr lang="en-US" altLang="en-US" sz="1400" b="1" dirty="0">
                <a:solidFill>
                  <a:srgbClr val="FFFFFF"/>
                </a:solidFill>
                <a:latin typeface="Arial Narrow" pitchFamily="34" charset="0"/>
              </a:rPr>
              <a:t>a.	Little interest or pleasure in doing things</a:t>
            </a:r>
          </a:p>
          <a:p>
            <a:pPr eaLnBrk="0" fontAlgn="base" hangingPunct="0">
              <a:lnSpc>
                <a:spcPct val="80000"/>
              </a:lnSpc>
              <a:spcBef>
                <a:spcPct val="100000"/>
              </a:spcBef>
              <a:spcAft>
                <a:spcPct val="0"/>
              </a:spcAft>
              <a:tabLst>
                <a:tab pos="352425" algn="l"/>
              </a:tabLst>
            </a:pPr>
            <a:r>
              <a:rPr lang="en-US" altLang="en-US" sz="1400" b="1" dirty="0">
                <a:solidFill>
                  <a:srgbClr val="FFFFFF"/>
                </a:solidFill>
                <a:latin typeface="Arial Narrow" pitchFamily="34" charset="0"/>
              </a:rPr>
              <a:t>b.	Feeling down, depressed, or hopeless </a:t>
            </a:r>
          </a:p>
          <a:p>
            <a:pPr eaLnBrk="0" fontAlgn="base" hangingPunct="0">
              <a:lnSpc>
                <a:spcPct val="80000"/>
              </a:lnSpc>
              <a:spcBef>
                <a:spcPct val="100000"/>
              </a:spcBef>
              <a:spcAft>
                <a:spcPct val="0"/>
              </a:spcAft>
              <a:tabLst>
                <a:tab pos="352425" algn="l"/>
              </a:tabLst>
            </a:pPr>
            <a:r>
              <a:rPr lang="en-US" altLang="en-US" sz="1400" b="1" dirty="0">
                <a:solidFill>
                  <a:srgbClr val="FFFFFF"/>
                </a:solidFill>
                <a:latin typeface="Arial Narrow" pitchFamily="34" charset="0"/>
              </a:rPr>
              <a:t>c.	Trouble falling or staying asleep, or sleeping too much </a:t>
            </a:r>
          </a:p>
          <a:p>
            <a:pPr eaLnBrk="0" fontAlgn="base" hangingPunct="0">
              <a:lnSpc>
                <a:spcPct val="80000"/>
              </a:lnSpc>
              <a:spcBef>
                <a:spcPct val="100000"/>
              </a:spcBef>
              <a:spcAft>
                <a:spcPct val="0"/>
              </a:spcAft>
              <a:tabLst>
                <a:tab pos="352425" algn="l"/>
              </a:tabLst>
            </a:pPr>
            <a:r>
              <a:rPr lang="en-US" altLang="en-US" sz="1400" b="1" dirty="0">
                <a:solidFill>
                  <a:srgbClr val="FFFFFF"/>
                </a:solidFill>
                <a:latin typeface="Arial Narrow" pitchFamily="34" charset="0"/>
              </a:rPr>
              <a:t>d.	Feeling tired or having little energy </a:t>
            </a:r>
          </a:p>
          <a:p>
            <a:pPr eaLnBrk="0" fontAlgn="base" hangingPunct="0">
              <a:lnSpc>
                <a:spcPct val="80000"/>
              </a:lnSpc>
              <a:spcBef>
                <a:spcPct val="100000"/>
              </a:spcBef>
              <a:spcAft>
                <a:spcPct val="0"/>
              </a:spcAft>
              <a:tabLst>
                <a:tab pos="352425" algn="l"/>
              </a:tabLst>
            </a:pPr>
            <a:r>
              <a:rPr lang="en-US" altLang="en-US" sz="1400" b="1" dirty="0">
                <a:solidFill>
                  <a:srgbClr val="FFFFFF"/>
                </a:solidFill>
                <a:latin typeface="Arial Narrow" pitchFamily="34" charset="0"/>
              </a:rPr>
              <a:t>e.	Poor appetite or overeating </a:t>
            </a:r>
          </a:p>
          <a:p>
            <a:pPr eaLnBrk="0" fontAlgn="base" hangingPunct="0">
              <a:lnSpc>
                <a:spcPct val="80000"/>
              </a:lnSpc>
              <a:spcBef>
                <a:spcPct val="100000"/>
              </a:spcBef>
              <a:spcAft>
                <a:spcPct val="0"/>
              </a:spcAft>
              <a:tabLst>
                <a:tab pos="352425" algn="l"/>
              </a:tabLst>
            </a:pPr>
            <a:r>
              <a:rPr lang="en-US" altLang="en-US" sz="1400" b="1" dirty="0">
                <a:solidFill>
                  <a:srgbClr val="FFFFFF"/>
                </a:solidFill>
                <a:latin typeface="Arial Narrow" pitchFamily="34" charset="0"/>
              </a:rPr>
              <a:t>f.	Feeling bad about yourself, or that you are a failure . . .</a:t>
            </a:r>
          </a:p>
          <a:p>
            <a:pPr eaLnBrk="0" fontAlgn="base" hangingPunct="0">
              <a:lnSpc>
                <a:spcPct val="80000"/>
              </a:lnSpc>
              <a:spcBef>
                <a:spcPct val="100000"/>
              </a:spcBef>
              <a:spcAft>
                <a:spcPct val="0"/>
              </a:spcAft>
              <a:tabLst>
                <a:tab pos="352425" algn="l"/>
              </a:tabLst>
            </a:pPr>
            <a:r>
              <a:rPr lang="en-US" altLang="en-US" sz="1400" b="1" dirty="0">
                <a:solidFill>
                  <a:srgbClr val="FFFFFF"/>
                </a:solidFill>
                <a:latin typeface="Arial Narrow" pitchFamily="34" charset="0"/>
              </a:rPr>
              <a:t>g.	Trouble concentrating on things, such as reading . . .</a:t>
            </a:r>
          </a:p>
          <a:p>
            <a:pPr eaLnBrk="0" fontAlgn="base" hangingPunct="0">
              <a:lnSpc>
                <a:spcPct val="80000"/>
              </a:lnSpc>
              <a:spcBef>
                <a:spcPct val="100000"/>
              </a:spcBef>
              <a:spcAft>
                <a:spcPct val="0"/>
              </a:spcAft>
              <a:tabLst>
                <a:tab pos="352425" algn="l"/>
              </a:tabLst>
            </a:pPr>
            <a:r>
              <a:rPr lang="en-US" altLang="en-US" sz="1400" b="1" dirty="0">
                <a:solidFill>
                  <a:srgbClr val="FFFFFF"/>
                </a:solidFill>
                <a:latin typeface="Arial Narrow" pitchFamily="34" charset="0"/>
              </a:rPr>
              <a:t>h.	Moving or speaking so slowly . . .</a:t>
            </a:r>
          </a:p>
          <a:p>
            <a:pPr eaLnBrk="0" fontAlgn="base" hangingPunct="0">
              <a:lnSpc>
                <a:spcPct val="80000"/>
              </a:lnSpc>
              <a:spcBef>
                <a:spcPct val="100000"/>
              </a:spcBef>
              <a:spcAft>
                <a:spcPct val="0"/>
              </a:spcAft>
              <a:tabLst>
                <a:tab pos="352425" algn="l"/>
              </a:tabLst>
            </a:pPr>
            <a:r>
              <a:rPr lang="en-US" altLang="en-US" sz="1400" b="1" dirty="0">
                <a:solidFill>
                  <a:srgbClr val="FFFFFF"/>
                </a:solidFill>
                <a:latin typeface="Arial Narrow" pitchFamily="34" charset="0"/>
              </a:rPr>
              <a:t>i.	Thoughts that you would be better off dead . . .</a:t>
            </a:r>
            <a:endParaRPr lang="en-US" altLang="en-US" sz="1400" b="1" i="1" dirty="0">
              <a:solidFill>
                <a:srgbClr val="FFFFFF"/>
              </a:solidFill>
              <a:latin typeface="Arial Narrow" pitchFamily="34" charset="0"/>
            </a:endParaRPr>
          </a:p>
        </p:txBody>
      </p:sp>
      <p:sp>
        <p:nvSpPr>
          <p:cNvPr id="45063" name="Rectangle 7"/>
          <p:cNvSpPr>
            <a:spLocks noChangeArrowheads="1"/>
          </p:cNvSpPr>
          <p:nvPr/>
        </p:nvSpPr>
        <p:spPr bwMode="auto">
          <a:xfrm>
            <a:off x="311150" y="1681163"/>
            <a:ext cx="4987925" cy="476250"/>
          </a:xfrm>
          <a:prstGeom prst="rect">
            <a:avLst/>
          </a:prstGeom>
          <a:noFill/>
          <a:ln w="9525">
            <a:noFill/>
            <a:miter lim="800000"/>
            <a:headEnd/>
            <a:tailEnd/>
          </a:ln>
          <a:effectLst/>
        </p:spPr>
        <p:txBody>
          <a:bodyPr anchor="ctr">
            <a:spAutoFit/>
          </a:bodyPr>
          <a:lstStyle/>
          <a:p>
            <a:pPr eaLnBrk="0" fontAlgn="base" hangingPunct="0">
              <a:lnSpc>
                <a:spcPct val="90000"/>
              </a:lnSpc>
              <a:spcBef>
                <a:spcPct val="100000"/>
              </a:spcBef>
              <a:spcAft>
                <a:spcPct val="0"/>
              </a:spcAft>
              <a:buClr>
                <a:srgbClr val="339933"/>
              </a:buClr>
              <a:buSzPct val="95000"/>
              <a:buFont typeface="Wingdings" pitchFamily="2" charset="2"/>
              <a:buNone/>
              <a:tabLst>
                <a:tab pos="0" algn="l"/>
              </a:tabLst>
            </a:pPr>
            <a:r>
              <a:rPr lang="en-US" altLang="en-US" sz="1400" b="1" dirty="0">
                <a:solidFill>
                  <a:srgbClr val="FFFFFF"/>
                </a:solidFill>
                <a:latin typeface="Arial Narrow" pitchFamily="34" charset="0"/>
              </a:rPr>
              <a:t>Over the </a:t>
            </a:r>
            <a:r>
              <a:rPr lang="en-US" altLang="en-US" sz="1400" b="1" dirty="0">
                <a:solidFill>
                  <a:srgbClr val="99FFCC"/>
                </a:solidFill>
                <a:latin typeface="Arial Narrow" pitchFamily="34" charset="0"/>
              </a:rPr>
              <a:t>last 2 weeks</a:t>
            </a:r>
            <a:r>
              <a:rPr lang="en-US" altLang="en-US" sz="1400" b="1" dirty="0">
                <a:solidFill>
                  <a:srgbClr val="FFFFFF"/>
                </a:solidFill>
                <a:latin typeface="Arial Narrow" pitchFamily="34" charset="0"/>
              </a:rPr>
              <a:t>, how often have you </a:t>
            </a:r>
            <a:br>
              <a:rPr lang="en-US" altLang="en-US" sz="1400" b="1" dirty="0">
                <a:solidFill>
                  <a:srgbClr val="FFFFFF"/>
                </a:solidFill>
                <a:latin typeface="Arial Narrow" pitchFamily="34" charset="0"/>
              </a:rPr>
            </a:br>
            <a:r>
              <a:rPr lang="en-US" altLang="en-US" sz="1400" b="1" dirty="0">
                <a:solidFill>
                  <a:srgbClr val="FFFFFF"/>
                </a:solidFill>
                <a:latin typeface="Arial Narrow" pitchFamily="34" charset="0"/>
              </a:rPr>
              <a:t>been bothered by the following problems?</a:t>
            </a:r>
          </a:p>
        </p:txBody>
      </p:sp>
      <p:sp>
        <p:nvSpPr>
          <p:cNvPr id="45064" name="Rectangle 8"/>
          <p:cNvSpPr>
            <a:spLocks noChangeArrowheads="1"/>
          </p:cNvSpPr>
          <p:nvPr/>
        </p:nvSpPr>
        <p:spPr bwMode="auto">
          <a:xfrm>
            <a:off x="5503863" y="5067300"/>
            <a:ext cx="180975" cy="169863"/>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65" name="Rectangle 9"/>
          <p:cNvSpPr>
            <a:spLocks noChangeArrowheads="1"/>
          </p:cNvSpPr>
          <p:nvPr/>
        </p:nvSpPr>
        <p:spPr bwMode="auto">
          <a:xfrm>
            <a:off x="5503863" y="2357438"/>
            <a:ext cx="180975"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66" name="Rectangle 10"/>
          <p:cNvSpPr>
            <a:spLocks noChangeArrowheads="1"/>
          </p:cNvSpPr>
          <p:nvPr/>
        </p:nvSpPr>
        <p:spPr bwMode="auto">
          <a:xfrm>
            <a:off x="5503863" y="2728913"/>
            <a:ext cx="180975"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67" name="Rectangle 11"/>
          <p:cNvSpPr>
            <a:spLocks noChangeArrowheads="1"/>
          </p:cNvSpPr>
          <p:nvPr/>
        </p:nvSpPr>
        <p:spPr bwMode="auto">
          <a:xfrm>
            <a:off x="5503863" y="3109913"/>
            <a:ext cx="180975"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68" name="Rectangle 12"/>
          <p:cNvSpPr>
            <a:spLocks noChangeArrowheads="1"/>
          </p:cNvSpPr>
          <p:nvPr/>
        </p:nvSpPr>
        <p:spPr bwMode="auto">
          <a:xfrm>
            <a:off x="5503863" y="3487738"/>
            <a:ext cx="180975"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69" name="Rectangle 13"/>
          <p:cNvSpPr>
            <a:spLocks noChangeArrowheads="1"/>
          </p:cNvSpPr>
          <p:nvPr/>
        </p:nvSpPr>
        <p:spPr bwMode="auto">
          <a:xfrm>
            <a:off x="5503863" y="3902075"/>
            <a:ext cx="180975"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70" name="Rectangle 14"/>
          <p:cNvSpPr>
            <a:spLocks noChangeArrowheads="1"/>
          </p:cNvSpPr>
          <p:nvPr/>
        </p:nvSpPr>
        <p:spPr bwMode="auto">
          <a:xfrm>
            <a:off x="5503863" y="4298950"/>
            <a:ext cx="180975" cy="173038"/>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71" name="Rectangle 15"/>
          <p:cNvSpPr>
            <a:spLocks noChangeArrowheads="1"/>
          </p:cNvSpPr>
          <p:nvPr/>
        </p:nvSpPr>
        <p:spPr bwMode="auto">
          <a:xfrm>
            <a:off x="5503863" y="4691063"/>
            <a:ext cx="180975" cy="173037"/>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72" name="Rectangle 16"/>
          <p:cNvSpPr>
            <a:spLocks noChangeArrowheads="1"/>
          </p:cNvSpPr>
          <p:nvPr/>
        </p:nvSpPr>
        <p:spPr bwMode="auto">
          <a:xfrm>
            <a:off x="5503863" y="5456238"/>
            <a:ext cx="180975"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73" name="Freeform 17"/>
          <p:cNvSpPr>
            <a:spLocks noChangeAspect="1"/>
          </p:cNvSpPr>
          <p:nvPr/>
        </p:nvSpPr>
        <p:spPr bwMode="black">
          <a:xfrm>
            <a:off x="5500688" y="4921250"/>
            <a:ext cx="187325" cy="315913"/>
          </a:xfrm>
          <a:custGeom>
            <a:avLst/>
            <a:gdLst>
              <a:gd name="T0" fmla="*/ 2147483647 w 1314"/>
              <a:gd name="T1" fmla="*/ 2147483647 h 2085"/>
              <a:gd name="T2" fmla="*/ 0 w 1314"/>
              <a:gd name="T3" fmla="*/ 2147483647 h 2085"/>
              <a:gd name="T4" fmla="*/ 2147483647 w 1314"/>
              <a:gd name="T5" fmla="*/ 2147483647 h 2085"/>
              <a:gd name="T6" fmla="*/ 2147483647 w 1314"/>
              <a:gd name="T7" fmla="*/ 2147483647 h 2085"/>
              <a:gd name="T8" fmla="*/ 2147483647 w 1314"/>
              <a:gd name="T9" fmla="*/ 0 h 2085"/>
              <a:gd name="T10" fmla="*/ 2147483647 w 1314"/>
              <a:gd name="T11" fmla="*/ 2147483647 h 2085"/>
              <a:gd name="T12" fmla="*/ 2147483647 w 1314"/>
              <a:gd name="T13" fmla="*/ 2147483647 h 20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4" h="2085">
                <a:moveTo>
                  <a:pt x="148" y="972"/>
                </a:moveTo>
                <a:lnTo>
                  <a:pt x="0" y="1537"/>
                </a:lnTo>
                <a:lnTo>
                  <a:pt x="507" y="2085"/>
                </a:lnTo>
                <a:lnTo>
                  <a:pt x="1314" y="243"/>
                </a:lnTo>
                <a:lnTo>
                  <a:pt x="1314" y="0"/>
                </a:lnTo>
                <a:lnTo>
                  <a:pt x="414" y="1553"/>
                </a:lnTo>
                <a:lnTo>
                  <a:pt x="148" y="972"/>
                </a:lnTo>
                <a:close/>
              </a:path>
            </a:pathLst>
          </a:custGeom>
          <a:solidFill>
            <a:srgbClr val="FF6600"/>
          </a:solidFill>
          <a:ln w="9525">
            <a:solidFill>
              <a:schemeClr val="tx1"/>
            </a:solidFill>
            <a:round/>
            <a:headEnd/>
            <a:tailEnd/>
          </a:ln>
        </p:spPr>
        <p:txBody>
          <a:bodyPr/>
          <a:lstStyle/>
          <a:p>
            <a:pPr fontAlgn="base">
              <a:spcBef>
                <a:spcPct val="0"/>
              </a:spcBef>
              <a:spcAft>
                <a:spcPct val="0"/>
              </a:spcAft>
            </a:pPr>
            <a:endParaRPr lang="en-US" dirty="0">
              <a:solidFill>
                <a:srgbClr val="FFFFFF"/>
              </a:solidFill>
            </a:endParaRPr>
          </a:p>
        </p:txBody>
      </p:sp>
      <p:sp>
        <p:nvSpPr>
          <p:cNvPr id="45074" name="Text Box 18"/>
          <p:cNvSpPr txBox="1">
            <a:spLocks noChangeArrowheads="1"/>
          </p:cNvSpPr>
          <p:nvPr/>
        </p:nvSpPr>
        <p:spPr bwMode="auto">
          <a:xfrm>
            <a:off x="5029200" y="1751013"/>
            <a:ext cx="1131888" cy="431800"/>
          </a:xfrm>
          <a:prstGeom prst="rect">
            <a:avLst/>
          </a:prstGeom>
          <a:noFill/>
          <a:ln w="9525">
            <a:noFill/>
            <a:miter lim="800000"/>
            <a:headEnd/>
            <a:tailEnd/>
          </a:ln>
          <a:effectLst/>
        </p:spPr>
        <p:txBody>
          <a:bodyPr>
            <a:spAutoFit/>
          </a:bodyPr>
          <a:lstStyle/>
          <a:p>
            <a:pPr algn="ctr" eaLnBrk="0" fontAlgn="base" hangingPunct="0">
              <a:lnSpc>
                <a:spcPct val="80000"/>
              </a:lnSpc>
              <a:spcBef>
                <a:spcPct val="0"/>
              </a:spcBef>
              <a:spcAft>
                <a:spcPct val="0"/>
              </a:spcAft>
              <a:buClr>
                <a:srgbClr val="FFFF00"/>
              </a:buClr>
            </a:pPr>
            <a:r>
              <a:rPr lang="en-US" altLang="en-US" sz="1400" b="1" dirty="0">
                <a:solidFill>
                  <a:srgbClr val="FFFFFF"/>
                </a:solidFill>
                <a:latin typeface="Arial Narrow" pitchFamily="34" charset="0"/>
              </a:rPr>
              <a:t>Not at</a:t>
            </a:r>
            <a:br>
              <a:rPr lang="en-US" altLang="en-US" sz="1400" b="1" dirty="0">
                <a:solidFill>
                  <a:srgbClr val="FFFFFF"/>
                </a:solidFill>
                <a:latin typeface="Arial Narrow" pitchFamily="34" charset="0"/>
              </a:rPr>
            </a:br>
            <a:r>
              <a:rPr lang="en-US" altLang="en-US" sz="1400" b="1" dirty="0">
                <a:solidFill>
                  <a:srgbClr val="FFFFFF"/>
                </a:solidFill>
                <a:latin typeface="Arial Narrow" pitchFamily="34" charset="0"/>
              </a:rPr>
              <a:t>All</a:t>
            </a:r>
          </a:p>
        </p:txBody>
      </p:sp>
      <p:sp>
        <p:nvSpPr>
          <p:cNvPr id="45075" name="Text Box 19"/>
          <p:cNvSpPr txBox="1">
            <a:spLocks noChangeArrowheads="1"/>
          </p:cNvSpPr>
          <p:nvPr/>
        </p:nvSpPr>
        <p:spPr bwMode="auto">
          <a:xfrm>
            <a:off x="4979988" y="5842000"/>
            <a:ext cx="898525" cy="304800"/>
          </a:xfrm>
          <a:prstGeom prst="rect">
            <a:avLst/>
          </a:prstGeom>
          <a:noFill/>
          <a:ln w="28575">
            <a:noFill/>
            <a:miter lim="800000"/>
            <a:headEnd/>
            <a:tailEnd/>
          </a:ln>
          <a:effectLst/>
        </p:spPr>
        <p:txBody>
          <a:bodyPr wrap="none">
            <a:spAutoFit/>
          </a:bodyPr>
          <a:lstStyle/>
          <a:p>
            <a:pPr algn="ctr" eaLnBrk="0" fontAlgn="base" hangingPunct="0">
              <a:spcBef>
                <a:spcPct val="50000"/>
              </a:spcBef>
              <a:spcAft>
                <a:spcPct val="0"/>
              </a:spcAft>
            </a:pPr>
            <a:r>
              <a:rPr lang="en-US" altLang="en-US" sz="1400" b="1" dirty="0">
                <a:solidFill>
                  <a:srgbClr val="FFFFFF"/>
                </a:solidFill>
                <a:latin typeface="Arial Narrow" pitchFamily="34" charset="0"/>
              </a:rPr>
              <a:t>Subtotals:</a:t>
            </a:r>
          </a:p>
        </p:txBody>
      </p:sp>
      <p:sp>
        <p:nvSpPr>
          <p:cNvPr id="45076" name="Rectangle 20"/>
          <p:cNvSpPr>
            <a:spLocks noChangeArrowheads="1"/>
          </p:cNvSpPr>
          <p:nvPr/>
        </p:nvSpPr>
        <p:spPr bwMode="auto">
          <a:xfrm>
            <a:off x="6388100" y="2355850"/>
            <a:ext cx="180975" cy="173038"/>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77" name="Rectangle 21"/>
          <p:cNvSpPr>
            <a:spLocks noChangeArrowheads="1"/>
          </p:cNvSpPr>
          <p:nvPr/>
        </p:nvSpPr>
        <p:spPr bwMode="auto">
          <a:xfrm>
            <a:off x="6388100" y="2727325"/>
            <a:ext cx="180975" cy="173038"/>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78" name="Rectangle 22"/>
          <p:cNvSpPr>
            <a:spLocks noChangeArrowheads="1"/>
          </p:cNvSpPr>
          <p:nvPr/>
        </p:nvSpPr>
        <p:spPr bwMode="auto">
          <a:xfrm>
            <a:off x="6388100" y="3109913"/>
            <a:ext cx="180975"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79" name="Rectangle 23"/>
          <p:cNvSpPr>
            <a:spLocks noChangeArrowheads="1"/>
          </p:cNvSpPr>
          <p:nvPr/>
        </p:nvSpPr>
        <p:spPr bwMode="auto">
          <a:xfrm>
            <a:off x="6388100" y="3487738"/>
            <a:ext cx="180975"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80" name="Rectangle 24"/>
          <p:cNvSpPr>
            <a:spLocks noChangeArrowheads="1"/>
          </p:cNvSpPr>
          <p:nvPr/>
        </p:nvSpPr>
        <p:spPr bwMode="auto">
          <a:xfrm>
            <a:off x="6388100" y="3902075"/>
            <a:ext cx="180975"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81" name="Rectangle 25"/>
          <p:cNvSpPr>
            <a:spLocks noChangeArrowheads="1"/>
          </p:cNvSpPr>
          <p:nvPr/>
        </p:nvSpPr>
        <p:spPr bwMode="auto">
          <a:xfrm>
            <a:off x="6388100" y="4300538"/>
            <a:ext cx="180975"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82" name="Rectangle 26"/>
          <p:cNvSpPr>
            <a:spLocks noChangeArrowheads="1"/>
          </p:cNvSpPr>
          <p:nvPr/>
        </p:nvSpPr>
        <p:spPr bwMode="auto">
          <a:xfrm>
            <a:off x="6388100" y="4692650"/>
            <a:ext cx="180975"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83" name="Rectangle 27"/>
          <p:cNvSpPr>
            <a:spLocks noChangeArrowheads="1"/>
          </p:cNvSpPr>
          <p:nvPr/>
        </p:nvSpPr>
        <p:spPr bwMode="auto">
          <a:xfrm>
            <a:off x="6388100" y="5067300"/>
            <a:ext cx="180975" cy="169863"/>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84" name="Freeform 28"/>
          <p:cNvSpPr>
            <a:spLocks noChangeAspect="1"/>
          </p:cNvSpPr>
          <p:nvPr/>
        </p:nvSpPr>
        <p:spPr bwMode="black">
          <a:xfrm>
            <a:off x="6383338" y="2584450"/>
            <a:ext cx="190500" cy="315913"/>
          </a:xfrm>
          <a:custGeom>
            <a:avLst/>
            <a:gdLst>
              <a:gd name="T0" fmla="*/ 2147483647 w 1314"/>
              <a:gd name="T1" fmla="*/ 2147483647 h 2085"/>
              <a:gd name="T2" fmla="*/ 0 w 1314"/>
              <a:gd name="T3" fmla="*/ 2147483647 h 2085"/>
              <a:gd name="T4" fmla="*/ 2147483647 w 1314"/>
              <a:gd name="T5" fmla="*/ 2147483647 h 2085"/>
              <a:gd name="T6" fmla="*/ 2147483647 w 1314"/>
              <a:gd name="T7" fmla="*/ 2147483647 h 2085"/>
              <a:gd name="T8" fmla="*/ 2147483647 w 1314"/>
              <a:gd name="T9" fmla="*/ 0 h 2085"/>
              <a:gd name="T10" fmla="*/ 2147483647 w 1314"/>
              <a:gd name="T11" fmla="*/ 2147483647 h 2085"/>
              <a:gd name="T12" fmla="*/ 2147483647 w 1314"/>
              <a:gd name="T13" fmla="*/ 2147483647 h 20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4" h="2085">
                <a:moveTo>
                  <a:pt x="148" y="972"/>
                </a:moveTo>
                <a:lnTo>
                  <a:pt x="0" y="1537"/>
                </a:lnTo>
                <a:lnTo>
                  <a:pt x="507" y="2085"/>
                </a:lnTo>
                <a:lnTo>
                  <a:pt x="1314" y="243"/>
                </a:lnTo>
                <a:lnTo>
                  <a:pt x="1314" y="0"/>
                </a:lnTo>
                <a:lnTo>
                  <a:pt x="414" y="1553"/>
                </a:lnTo>
                <a:lnTo>
                  <a:pt x="148" y="972"/>
                </a:lnTo>
                <a:close/>
              </a:path>
            </a:pathLst>
          </a:custGeom>
          <a:solidFill>
            <a:srgbClr val="FF6600"/>
          </a:solidFill>
          <a:ln w="9525">
            <a:solidFill>
              <a:schemeClr val="tx1"/>
            </a:solidFill>
            <a:round/>
            <a:headEnd/>
            <a:tailEnd/>
          </a:ln>
        </p:spPr>
        <p:txBody>
          <a:bodyPr/>
          <a:lstStyle/>
          <a:p>
            <a:pPr fontAlgn="base">
              <a:spcBef>
                <a:spcPct val="0"/>
              </a:spcBef>
              <a:spcAft>
                <a:spcPct val="0"/>
              </a:spcAft>
            </a:pPr>
            <a:endParaRPr lang="en-US" dirty="0">
              <a:solidFill>
                <a:srgbClr val="FFFFFF"/>
              </a:solidFill>
            </a:endParaRPr>
          </a:p>
        </p:txBody>
      </p:sp>
      <p:sp>
        <p:nvSpPr>
          <p:cNvPr id="45085" name="Freeform 29"/>
          <p:cNvSpPr>
            <a:spLocks noChangeAspect="1"/>
          </p:cNvSpPr>
          <p:nvPr/>
        </p:nvSpPr>
        <p:spPr bwMode="black">
          <a:xfrm>
            <a:off x="6384925" y="3759200"/>
            <a:ext cx="187325" cy="314325"/>
          </a:xfrm>
          <a:custGeom>
            <a:avLst/>
            <a:gdLst>
              <a:gd name="T0" fmla="*/ 2147483647 w 1314"/>
              <a:gd name="T1" fmla="*/ 2147483647 h 2085"/>
              <a:gd name="T2" fmla="*/ 0 w 1314"/>
              <a:gd name="T3" fmla="*/ 2147483647 h 2085"/>
              <a:gd name="T4" fmla="*/ 2147483647 w 1314"/>
              <a:gd name="T5" fmla="*/ 2147483647 h 2085"/>
              <a:gd name="T6" fmla="*/ 2147483647 w 1314"/>
              <a:gd name="T7" fmla="*/ 2147483647 h 2085"/>
              <a:gd name="T8" fmla="*/ 2147483647 w 1314"/>
              <a:gd name="T9" fmla="*/ 0 h 2085"/>
              <a:gd name="T10" fmla="*/ 2147483647 w 1314"/>
              <a:gd name="T11" fmla="*/ 2147483647 h 2085"/>
              <a:gd name="T12" fmla="*/ 2147483647 w 1314"/>
              <a:gd name="T13" fmla="*/ 2147483647 h 20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4" h="2085">
                <a:moveTo>
                  <a:pt x="148" y="972"/>
                </a:moveTo>
                <a:lnTo>
                  <a:pt x="0" y="1537"/>
                </a:lnTo>
                <a:lnTo>
                  <a:pt x="507" y="2085"/>
                </a:lnTo>
                <a:lnTo>
                  <a:pt x="1314" y="243"/>
                </a:lnTo>
                <a:lnTo>
                  <a:pt x="1314" y="0"/>
                </a:lnTo>
                <a:lnTo>
                  <a:pt x="414" y="1553"/>
                </a:lnTo>
                <a:lnTo>
                  <a:pt x="148" y="972"/>
                </a:lnTo>
                <a:close/>
              </a:path>
            </a:pathLst>
          </a:custGeom>
          <a:solidFill>
            <a:srgbClr val="FF6600"/>
          </a:solidFill>
          <a:ln w="9525">
            <a:solidFill>
              <a:schemeClr val="tx1"/>
            </a:solidFill>
            <a:round/>
            <a:headEnd/>
            <a:tailEnd/>
          </a:ln>
        </p:spPr>
        <p:txBody>
          <a:bodyPr/>
          <a:lstStyle/>
          <a:p>
            <a:pPr fontAlgn="base">
              <a:spcBef>
                <a:spcPct val="0"/>
              </a:spcBef>
              <a:spcAft>
                <a:spcPct val="0"/>
              </a:spcAft>
            </a:pPr>
            <a:endParaRPr lang="en-US" dirty="0">
              <a:solidFill>
                <a:srgbClr val="FFFFFF"/>
              </a:solidFill>
            </a:endParaRPr>
          </a:p>
        </p:txBody>
      </p:sp>
      <p:sp>
        <p:nvSpPr>
          <p:cNvPr id="45086" name="Rectangle 30"/>
          <p:cNvSpPr>
            <a:spLocks noChangeArrowheads="1"/>
          </p:cNvSpPr>
          <p:nvPr/>
        </p:nvSpPr>
        <p:spPr bwMode="black">
          <a:xfrm>
            <a:off x="6386513" y="5456238"/>
            <a:ext cx="182562"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87" name="Freeform 31"/>
          <p:cNvSpPr>
            <a:spLocks noChangeAspect="1"/>
          </p:cNvSpPr>
          <p:nvPr/>
        </p:nvSpPr>
        <p:spPr bwMode="black">
          <a:xfrm>
            <a:off x="6383338" y="5313363"/>
            <a:ext cx="188912" cy="314325"/>
          </a:xfrm>
          <a:custGeom>
            <a:avLst/>
            <a:gdLst>
              <a:gd name="T0" fmla="*/ 2147483647 w 1314"/>
              <a:gd name="T1" fmla="*/ 2147483647 h 2085"/>
              <a:gd name="T2" fmla="*/ 0 w 1314"/>
              <a:gd name="T3" fmla="*/ 2147483647 h 2085"/>
              <a:gd name="T4" fmla="*/ 2147483647 w 1314"/>
              <a:gd name="T5" fmla="*/ 2147483647 h 2085"/>
              <a:gd name="T6" fmla="*/ 2147483647 w 1314"/>
              <a:gd name="T7" fmla="*/ 2147483647 h 2085"/>
              <a:gd name="T8" fmla="*/ 2147483647 w 1314"/>
              <a:gd name="T9" fmla="*/ 0 h 2085"/>
              <a:gd name="T10" fmla="*/ 2147483647 w 1314"/>
              <a:gd name="T11" fmla="*/ 2147483647 h 2085"/>
              <a:gd name="T12" fmla="*/ 2147483647 w 1314"/>
              <a:gd name="T13" fmla="*/ 2147483647 h 20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4" h="2085">
                <a:moveTo>
                  <a:pt x="148" y="972"/>
                </a:moveTo>
                <a:lnTo>
                  <a:pt x="0" y="1537"/>
                </a:lnTo>
                <a:lnTo>
                  <a:pt x="507" y="2085"/>
                </a:lnTo>
                <a:lnTo>
                  <a:pt x="1314" y="243"/>
                </a:lnTo>
                <a:lnTo>
                  <a:pt x="1314" y="0"/>
                </a:lnTo>
                <a:lnTo>
                  <a:pt x="414" y="1553"/>
                </a:lnTo>
                <a:lnTo>
                  <a:pt x="148" y="972"/>
                </a:lnTo>
                <a:close/>
              </a:path>
            </a:pathLst>
          </a:custGeom>
          <a:solidFill>
            <a:srgbClr val="FF6600"/>
          </a:solidFill>
          <a:ln w="9525">
            <a:solidFill>
              <a:schemeClr val="tx1"/>
            </a:solidFill>
            <a:round/>
            <a:headEnd/>
            <a:tailEnd/>
          </a:ln>
        </p:spPr>
        <p:txBody>
          <a:bodyPr/>
          <a:lstStyle/>
          <a:p>
            <a:pPr fontAlgn="base">
              <a:spcBef>
                <a:spcPct val="0"/>
              </a:spcBef>
              <a:spcAft>
                <a:spcPct val="0"/>
              </a:spcAft>
            </a:pPr>
            <a:endParaRPr lang="en-US" dirty="0">
              <a:solidFill>
                <a:srgbClr val="FFFFFF"/>
              </a:solidFill>
            </a:endParaRPr>
          </a:p>
        </p:txBody>
      </p:sp>
      <p:sp>
        <p:nvSpPr>
          <p:cNvPr id="45088" name="Text Box 32"/>
          <p:cNvSpPr txBox="1">
            <a:spLocks noChangeArrowheads="1"/>
          </p:cNvSpPr>
          <p:nvPr/>
        </p:nvSpPr>
        <p:spPr bwMode="auto">
          <a:xfrm>
            <a:off x="5983288" y="1751013"/>
            <a:ext cx="950912" cy="431800"/>
          </a:xfrm>
          <a:prstGeom prst="rect">
            <a:avLst/>
          </a:prstGeom>
          <a:noFill/>
          <a:ln w="9525">
            <a:noFill/>
            <a:miter lim="800000"/>
            <a:headEnd/>
            <a:tailEnd/>
          </a:ln>
          <a:effectLst/>
        </p:spPr>
        <p:txBody>
          <a:bodyPr>
            <a:spAutoFit/>
          </a:bodyPr>
          <a:lstStyle/>
          <a:p>
            <a:pPr algn="ctr" eaLnBrk="0" fontAlgn="base" hangingPunct="0">
              <a:lnSpc>
                <a:spcPct val="80000"/>
              </a:lnSpc>
              <a:spcBef>
                <a:spcPct val="0"/>
              </a:spcBef>
              <a:spcAft>
                <a:spcPct val="0"/>
              </a:spcAft>
              <a:buClr>
                <a:srgbClr val="FFFF00"/>
              </a:buClr>
            </a:pPr>
            <a:r>
              <a:rPr lang="en-US" altLang="en-US" sz="1400" b="1" dirty="0">
                <a:solidFill>
                  <a:srgbClr val="FFFFFF"/>
                </a:solidFill>
                <a:latin typeface="Arial Narrow" pitchFamily="34" charset="0"/>
              </a:rPr>
              <a:t>Several </a:t>
            </a:r>
          </a:p>
          <a:p>
            <a:pPr algn="ctr" eaLnBrk="0" fontAlgn="base" hangingPunct="0">
              <a:lnSpc>
                <a:spcPct val="80000"/>
              </a:lnSpc>
              <a:spcBef>
                <a:spcPct val="0"/>
              </a:spcBef>
              <a:spcAft>
                <a:spcPct val="0"/>
              </a:spcAft>
              <a:buClr>
                <a:srgbClr val="FFFF00"/>
              </a:buClr>
            </a:pPr>
            <a:r>
              <a:rPr lang="en-US" altLang="en-US" sz="1400" b="1" dirty="0">
                <a:solidFill>
                  <a:srgbClr val="FFFFFF"/>
                </a:solidFill>
                <a:latin typeface="Arial Narrow" pitchFamily="34" charset="0"/>
              </a:rPr>
              <a:t>Days</a:t>
            </a:r>
          </a:p>
        </p:txBody>
      </p:sp>
      <p:sp>
        <p:nvSpPr>
          <p:cNvPr id="45089" name="Text Box 33"/>
          <p:cNvSpPr txBox="1">
            <a:spLocks noChangeArrowheads="1"/>
          </p:cNvSpPr>
          <p:nvPr/>
        </p:nvSpPr>
        <p:spPr bwMode="auto">
          <a:xfrm>
            <a:off x="6319838" y="5842000"/>
            <a:ext cx="265112" cy="304800"/>
          </a:xfrm>
          <a:prstGeom prst="rect">
            <a:avLst/>
          </a:prstGeom>
          <a:noFill/>
          <a:ln w="28575">
            <a:noFill/>
            <a:miter lim="800000"/>
            <a:headEnd/>
            <a:tailEnd/>
          </a:ln>
          <a:effectLst/>
        </p:spPr>
        <p:txBody>
          <a:bodyPr wrap="none">
            <a:spAutoFit/>
          </a:bodyPr>
          <a:lstStyle/>
          <a:p>
            <a:pPr algn="ctr" eaLnBrk="0" fontAlgn="base" hangingPunct="0">
              <a:spcBef>
                <a:spcPct val="50000"/>
              </a:spcBef>
              <a:spcAft>
                <a:spcPct val="0"/>
              </a:spcAft>
            </a:pPr>
            <a:r>
              <a:rPr lang="en-US" altLang="en-US" sz="1400" b="1" dirty="0">
                <a:solidFill>
                  <a:srgbClr val="FFFFFF"/>
                </a:solidFill>
                <a:latin typeface="Arial Narrow" pitchFamily="34" charset="0"/>
              </a:rPr>
              <a:t>3</a:t>
            </a:r>
          </a:p>
        </p:txBody>
      </p:sp>
      <p:sp>
        <p:nvSpPr>
          <p:cNvPr id="45090" name="Text Box 34"/>
          <p:cNvSpPr txBox="1">
            <a:spLocks noChangeArrowheads="1"/>
          </p:cNvSpPr>
          <p:nvPr/>
        </p:nvSpPr>
        <p:spPr bwMode="auto">
          <a:xfrm>
            <a:off x="6921500" y="1566863"/>
            <a:ext cx="1254125" cy="601662"/>
          </a:xfrm>
          <a:prstGeom prst="rect">
            <a:avLst/>
          </a:prstGeom>
          <a:noFill/>
          <a:ln w="9525">
            <a:noFill/>
            <a:miter lim="800000"/>
            <a:headEnd/>
            <a:tailEnd/>
          </a:ln>
          <a:effectLst/>
        </p:spPr>
        <p:txBody>
          <a:bodyPr>
            <a:spAutoFit/>
          </a:bodyPr>
          <a:lstStyle/>
          <a:p>
            <a:pPr algn="ctr" eaLnBrk="0" fontAlgn="base" hangingPunct="0">
              <a:lnSpc>
                <a:spcPct val="80000"/>
              </a:lnSpc>
              <a:spcBef>
                <a:spcPct val="0"/>
              </a:spcBef>
              <a:spcAft>
                <a:spcPct val="0"/>
              </a:spcAft>
              <a:buClr>
                <a:srgbClr val="FFFF00"/>
              </a:buClr>
            </a:pPr>
            <a:r>
              <a:rPr lang="en-US" altLang="en-US" sz="1400" b="1" dirty="0">
                <a:solidFill>
                  <a:srgbClr val="FFFFFF"/>
                </a:solidFill>
                <a:latin typeface="Arial Narrow" pitchFamily="34" charset="0"/>
              </a:rPr>
              <a:t>More than</a:t>
            </a:r>
          </a:p>
          <a:p>
            <a:pPr algn="ctr" eaLnBrk="0" fontAlgn="base" hangingPunct="0">
              <a:lnSpc>
                <a:spcPct val="80000"/>
              </a:lnSpc>
              <a:spcBef>
                <a:spcPct val="0"/>
              </a:spcBef>
              <a:spcAft>
                <a:spcPct val="0"/>
              </a:spcAft>
              <a:buClr>
                <a:srgbClr val="FFFF00"/>
              </a:buClr>
            </a:pPr>
            <a:r>
              <a:rPr lang="en-US" altLang="en-US" sz="1400" b="1" dirty="0">
                <a:solidFill>
                  <a:srgbClr val="FFFFFF"/>
                </a:solidFill>
                <a:latin typeface="Arial Narrow" pitchFamily="34" charset="0"/>
              </a:rPr>
              <a:t>Half the</a:t>
            </a:r>
            <a:br>
              <a:rPr lang="en-US" altLang="en-US" sz="1400" b="1" dirty="0">
                <a:solidFill>
                  <a:srgbClr val="FFFFFF"/>
                </a:solidFill>
                <a:latin typeface="Arial Narrow" pitchFamily="34" charset="0"/>
              </a:rPr>
            </a:br>
            <a:r>
              <a:rPr lang="en-US" altLang="en-US" sz="1400" b="1" dirty="0">
                <a:solidFill>
                  <a:srgbClr val="FFFFFF"/>
                </a:solidFill>
                <a:latin typeface="Arial Narrow" pitchFamily="34" charset="0"/>
              </a:rPr>
              <a:t>Days</a:t>
            </a:r>
          </a:p>
        </p:txBody>
      </p:sp>
      <p:sp>
        <p:nvSpPr>
          <p:cNvPr id="45091" name="Rectangle 35"/>
          <p:cNvSpPr>
            <a:spLocks noChangeArrowheads="1"/>
          </p:cNvSpPr>
          <p:nvPr/>
        </p:nvSpPr>
        <p:spPr bwMode="auto">
          <a:xfrm>
            <a:off x="7451725" y="2357438"/>
            <a:ext cx="182563"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92" name="Rectangle 36"/>
          <p:cNvSpPr>
            <a:spLocks noChangeArrowheads="1"/>
          </p:cNvSpPr>
          <p:nvPr/>
        </p:nvSpPr>
        <p:spPr bwMode="auto">
          <a:xfrm>
            <a:off x="7451725" y="2727325"/>
            <a:ext cx="182563" cy="173038"/>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93" name="Rectangle 37"/>
          <p:cNvSpPr>
            <a:spLocks noChangeArrowheads="1"/>
          </p:cNvSpPr>
          <p:nvPr/>
        </p:nvSpPr>
        <p:spPr bwMode="auto">
          <a:xfrm>
            <a:off x="7451725" y="3109913"/>
            <a:ext cx="182563"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94" name="Rectangle 38"/>
          <p:cNvSpPr>
            <a:spLocks noChangeArrowheads="1"/>
          </p:cNvSpPr>
          <p:nvPr/>
        </p:nvSpPr>
        <p:spPr bwMode="auto">
          <a:xfrm>
            <a:off x="7451725" y="3487738"/>
            <a:ext cx="182563"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95" name="Rectangle 39"/>
          <p:cNvSpPr>
            <a:spLocks noChangeArrowheads="1"/>
          </p:cNvSpPr>
          <p:nvPr/>
        </p:nvSpPr>
        <p:spPr bwMode="auto">
          <a:xfrm>
            <a:off x="7451725" y="3902075"/>
            <a:ext cx="182563"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96" name="Rectangle 40"/>
          <p:cNvSpPr>
            <a:spLocks noChangeArrowheads="1"/>
          </p:cNvSpPr>
          <p:nvPr/>
        </p:nvSpPr>
        <p:spPr bwMode="auto">
          <a:xfrm>
            <a:off x="7451725" y="4300538"/>
            <a:ext cx="182563"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97" name="Rectangle 41"/>
          <p:cNvSpPr>
            <a:spLocks noChangeArrowheads="1"/>
          </p:cNvSpPr>
          <p:nvPr/>
        </p:nvSpPr>
        <p:spPr bwMode="auto">
          <a:xfrm>
            <a:off x="7451725" y="4692650"/>
            <a:ext cx="182563"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98" name="Rectangle 42"/>
          <p:cNvSpPr>
            <a:spLocks noChangeArrowheads="1"/>
          </p:cNvSpPr>
          <p:nvPr/>
        </p:nvSpPr>
        <p:spPr bwMode="auto">
          <a:xfrm>
            <a:off x="7451725" y="5067300"/>
            <a:ext cx="182563" cy="169863"/>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099" name="Rectangle 43"/>
          <p:cNvSpPr>
            <a:spLocks noChangeArrowheads="1"/>
          </p:cNvSpPr>
          <p:nvPr/>
        </p:nvSpPr>
        <p:spPr bwMode="auto">
          <a:xfrm>
            <a:off x="7451725" y="5456238"/>
            <a:ext cx="182563"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100" name="Freeform 44"/>
          <p:cNvSpPr>
            <a:spLocks noChangeAspect="1"/>
          </p:cNvSpPr>
          <p:nvPr/>
        </p:nvSpPr>
        <p:spPr bwMode="black">
          <a:xfrm>
            <a:off x="7448550" y="2965450"/>
            <a:ext cx="187325" cy="315913"/>
          </a:xfrm>
          <a:custGeom>
            <a:avLst/>
            <a:gdLst>
              <a:gd name="T0" fmla="*/ 2147483647 w 1314"/>
              <a:gd name="T1" fmla="*/ 2147483647 h 2085"/>
              <a:gd name="T2" fmla="*/ 0 w 1314"/>
              <a:gd name="T3" fmla="*/ 2147483647 h 2085"/>
              <a:gd name="T4" fmla="*/ 2147483647 w 1314"/>
              <a:gd name="T5" fmla="*/ 2147483647 h 2085"/>
              <a:gd name="T6" fmla="*/ 2147483647 w 1314"/>
              <a:gd name="T7" fmla="*/ 2147483647 h 2085"/>
              <a:gd name="T8" fmla="*/ 2147483647 w 1314"/>
              <a:gd name="T9" fmla="*/ 0 h 2085"/>
              <a:gd name="T10" fmla="*/ 2147483647 w 1314"/>
              <a:gd name="T11" fmla="*/ 2147483647 h 2085"/>
              <a:gd name="T12" fmla="*/ 2147483647 w 1314"/>
              <a:gd name="T13" fmla="*/ 2147483647 h 20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4" h="2085">
                <a:moveTo>
                  <a:pt x="148" y="972"/>
                </a:moveTo>
                <a:lnTo>
                  <a:pt x="0" y="1537"/>
                </a:lnTo>
                <a:lnTo>
                  <a:pt x="507" y="2085"/>
                </a:lnTo>
                <a:lnTo>
                  <a:pt x="1314" y="243"/>
                </a:lnTo>
                <a:lnTo>
                  <a:pt x="1314" y="0"/>
                </a:lnTo>
                <a:lnTo>
                  <a:pt x="414" y="1553"/>
                </a:lnTo>
                <a:lnTo>
                  <a:pt x="148" y="972"/>
                </a:lnTo>
                <a:close/>
              </a:path>
            </a:pathLst>
          </a:custGeom>
          <a:solidFill>
            <a:srgbClr val="FF6600"/>
          </a:solidFill>
          <a:ln w="9525">
            <a:solidFill>
              <a:schemeClr val="tx1"/>
            </a:solidFill>
            <a:round/>
            <a:headEnd/>
            <a:tailEnd/>
          </a:ln>
        </p:spPr>
        <p:txBody>
          <a:bodyPr/>
          <a:lstStyle/>
          <a:p>
            <a:pPr fontAlgn="base">
              <a:spcBef>
                <a:spcPct val="0"/>
              </a:spcBef>
              <a:spcAft>
                <a:spcPct val="0"/>
              </a:spcAft>
            </a:pPr>
            <a:endParaRPr lang="en-US" dirty="0">
              <a:solidFill>
                <a:srgbClr val="FFFFFF"/>
              </a:solidFill>
            </a:endParaRPr>
          </a:p>
        </p:txBody>
      </p:sp>
      <p:sp>
        <p:nvSpPr>
          <p:cNvPr id="45101" name="Freeform 45"/>
          <p:cNvSpPr>
            <a:spLocks noChangeAspect="1"/>
          </p:cNvSpPr>
          <p:nvPr/>
        </p:nvSpPr>
        <p:spPr bwMode="black">
          <a:xfrm>
            <a:off x="7446963" y="3756025"/>
            <a:ext cx="190500" cy="317500"/>
          </a:xfrm>
          <a:custGeom>
            <a:avLst/>
            <a:gdLst>
              <a:gd name="T0" fmla="*/ 2147483647 w 1314"/>
              <a:gd name="T1" fmla="*/ 2147483647 h 2085"/>
              <a:gd name="T2" fmla="*/ 0 w 1314"/>
              <a:gd name="T3" fmla="*/ 2147483647 h 2085"/>
              <a:gd name="T4" fmla="*/ 2147483647 w 1314"/>
              <a:gd name="T5" fmla="*/ 2147483647 h 2085"/>
              <a:gd name="T6" fmla="*/ 2147483647 w 1314"/>
              <a:gd name="T7" fmla="*/ 2147483647 h 2085"/>
              <a:gd name="T8" fmla="*/ 2147483647 w 1314"/>
              <a:gd name="T9" fmla="*/ 0 h 2085"/>
              <a:gd name="T10" fmla="*/ 2147483647 w 1314"/>
              <a:gd name="T11" fmla="*/ 2147483647 h 2085"/>
              <a:gd name="T12" fmla="*/ 2147483647 w 1314"/>
              <a:gd name="T13" fmla="*/ 2147483647 h 20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4" h="2085">
                <a:moveTo>
                  <a:pt x="148" y="972"/>
                </a:moveTo>
                <a:lnTo>
                  <a:pt x="0" y="1537"/>
                </a:lnTo>
                <a:lnTo>
                  <a:pt x="507" y="2085"/>
                </a:lnTo>
                <a:lnTo>
                  <a:pt x="1314" y="243"/>
                </a:lnTo>
                <a:lnTo>
                  <a:pt x="1314" y="0"/>
                </a:lnTo>
                <a:lnTo>
                  <a:pt x="414" y="1553"/>
                </a:lnTo>
                <a:lnTo>
                  <a:pt x="148" y="972"/>
                </a:lnTo>
                <a:close/>
              </a:path>
            </a:pathLst>
          </a:custGeom>
          <a:solidFill>
            <a:srgbClr val="FF6600"/>
          </a:solidFill>
          <a:ln w="9525">
            <a:solidFill>
              <a:schemeClr val="tx1"/>
            </a:solidFill>
            <a:round/>
            <a:headEnd/>
            <a:tailEnd/>
          </a:ln>
        </p:spPr>
        <p:txBody>
          <a:bodyPr/>
          <a:lstStyle/>
          <a:p>
            <a:pPr fontAlgn="base">
              <a:spcBef>
                <a:spcPct val="0"/>
              </a:spcBef>
              <a:spcAft>
                <a:spcPct val="0"/>
              </a:spcAft>
            </a:pPr>
            <a:endParaRPr lang="en-US" dirty="0">
              <a:solidFill>
                <a:srgbClr val="FFFFFF"/>
              </a:solidFill>
            </a:endParaRPr>
          </a:p>
        </p:txBody>
      </p:sp>
      <p:sp>
        <p:nvSpPr>
          <p:cNvPr id="45102" name="Text Box 46"/>
          <p:cNvSpPr txBox="1">
            <a:spLocks noChangeArrowheads="1"/>
          </p:cNvSpPr>
          <p:nvPr/>
        </p:nvSpPr>
        <p:spPr bwMode="auto">
          <a:xfrm>
            <a:off x="7383463" y="5842000"/>
            <a:ext cx="265112" cy="304800"/>
          </a:xfrm>
          <a:prstGeom prst="rect">
            <a:avLst/>
          </a:prstGeom>
          <a:noFill/>
          <a:ln w="28575">
            <a:noFill/>
            <a:miter lim="800000"/>
            <a:headEnd/>
            <a:tailEnd/>
          </a:ln>
          <a:effectLst/>
        </p:spPr>
        <p:txBody>
          <a:bodyPr wrap="none">
            <a:spAutoFit/>
          </a:bodyPr>
          <a:lstStyle/>
          <a:p>
            <a:pPr algn="ctr" eaLnBrk="0" fontAlgn="base" hangingPunct="0">
              <a:spcBef>
                <a:spcPct val="50000"/>
              </a:spcBef>
              <a:spcAft>
                <a:spcPct val="0"/>
              </a:spcAft>
            </a:pPr>
            <a:r>
              <a:rPr lang="en-US" altLang="en-US" sz="1400" b="1" dirty="0">
                <a:solidFill>
                  <a:srgbClr val="FFFFFF"/>
                </a:solidFill>
                <a:latin typeface="Arial Narrow" pitchFamily="34" charset="0"/>
              </a:rPr>
              <a:t>4</a:t>
            </a:r>
          </a:p>
        </p:txBody>
      </p:sp>
      <p:sp>
        <p:nvSpPr>
          <p:cNvPr id="45103" name="Rectangle 47"/>
          <p:cNvSpPr>
            <a:spLocks noChangeArrowheads="1"/>
          </p:cNvSpPr>
          <p:nvPr/>
        </p:nvSpPr>
        <p:spPr bwMode="black">
          <a:xfrm>
            <a:off x="8461375" y="2355850"/>
            <a:ext cx="180975" cy="173038"/>
          </a:xfrm>
          <a:prstGeom prst="rect">
            <a:avLst/>
          </a:prstGeom>
          <a:noFill/>
          <a:ln w="12700">
            <a:solidFill>
              <a:schemeClr val="tx1"/>
            </a:solidFill>
            <a:miter lim="800000"/>
            <a:headEnd/>
            <a:tailEnd/>
          </a:ln>
          <a:effectLst/>
        </p:spPr>
        <p:txBody>
          <a:bodyPr wrap="none" anchor="ctr"/>
          <a:lstStyle/>
          <a:p>
            <a:pPr algn="ctr" eaLnBrk="0" fontAlgn="base" hangingPunct="0">
              <a:spcBef>
                <a:spcPct val="50000"/>
              </a:spcBef>
              <a:spcAft>
                <a:spcPct val="0"/>
              </a:spcAft>
            </a:pPr>
            <a:endParaRPr lang="en-US" altLang="en-US" sz="1400" b="1" dirty="0">
              <a:solidFill>
                <a:srgbClr val="FFFF00"/>
              </a:solidFill>
              <a:latin typeface="Arial Narrow" pitchFamily="34" charset="0"/>
            </a:endParaRPr>
          </a:p>
        </p:txBody>
      </p:sp>
      <p:sp>
        <p:nvSpPr>
          <p:cNvPr id="45104" name="Freeform 48"/>
          <p:cNvSpPr>
            <a:spLocks noChangeAspect="1"/>
          </p:cNvSpPr>
          <p:nvPr/>
        </p:nvSpPr>
        <p:spPr bwMode="black">
          <a:xfrm>
            <a:off x="8456613" y="2212975"/>
            <a:ext cx="188912" cy="315913"/>
          </a:xfrm>
          <a:custGeom>
            <a:avLst/>
            <a:gdLst>
              <a:gd name="T0" fmla="*/ 2147483647 w 1314"/>
              <a:gd name="T1" fmla="*/ 2147483647 h 2085"/>
              <a:gd name="T2" fmla="*/ 0 w 1314"/>
              <a:gd name="T3" fmla="*/ 2147483647 h 2085"/>
              <a:gd name="T4" fmla="*/ 2147483647 w 1314"/>
              <a:gd name="T5" fmla="*/ 2147483647 h 2085"/>
              <a:gd name="T6" fmla="*/ 2147483647 w 1314"/>
              <a:gd name="T7" fmla="*/ 2147483647 h 2085"/>
              <a:gd name="T8" fmla="*/ 2147483647 w 1314"/>
              <a:gd name="T9" fmla="*/ 0 h 2085"/>
              <a:gd name="T10" fmla="*/ 2147483647 w 1314"/>
              <a:gd name="T11" fmla="*/ 2147483647 h 2085"/>
              <a:gd name="T12" fmla="*/ 2147483647 w 1314"/>
              <a:gd name="T13" fmla="*/ 2147483647 h 20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4" h="2085">
                <a:moveTo>
                  <a:pt x="148" y="972"/>
                </a:moveTo>
                <a:lnTo>
                  <a:pt x="0" y="1537"/>
                </a:lnTo>
                <a:lnTo>
                  <a:pt x="507" y="2085"/>
                </a:lnTo>
                <a:lnTo>
                  <a:pt x="1314" y="243"/>
                </a:lnTo>
                <a:lnTo>
                  <a:pt x="1314" y="0"/>
                </a:lnTo>
                <a:lnTo>
                  <a:pt x="414" y="1553"/>
                </a:lnTo>
                <a:lnTo>
                  <a:pt x="148" y="972"/>
                </a:lnTo>
                <a:close/>
              </a:path>
            </a:pathLst>
          </a:custGeom>
          <a:solidFill>
            <a:srgbClr val="FF6600"/>
          </a:solidFill>
          <a:ln w="9525">
            <a:solidFill>
              <a:schemeClr val="tx1"/>
            </a:solidFill>
            <a:round/>
            <a:headEnd/>
            <a:tailEnd/>
          </a:ln>
        </p:spPr>
        <p:txBody>
          <a:bodyPr/>
          <a:lstStyle/>
          <a:p>
            <a:pPr fontAlgn="base">
              <a:spcBef>
                <a:spcPct val="0"/>
              </a:spcBef>
              <a:spcAft>
                <a:spcPct val="0"/>
              </a:spcAft>
            </a:pPr>
            <a:endParaRPr lang="en-US" dirty="0">
              <a:solidFill>
                <a:srgbClr val="FFFFFF"/>
              </a:solidFill>
            </a:endParaRPr>
          </a:p>
        </p:txBody>
      </p:sp>
      <p:sp>
        <p:nvSpPr>
          <p:cNvPr id="45105" name="Rectangle 49"/>
          <p:cNvSpPr>
            <a:spLocks noChangeArrowheads="1"/>
          </p:cNvSpPr>
          <p:nvPr/>
        </p:nvSpPr>
        <p:spPr bwMode="auto">
          <a:xfrm>
            <a:off x="8461375" y="2728913"/>
            <a:ext cx="180975"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106" name="Rectangle 50"/>
          <p:cNvSpPr>
            <a:spLocks noChangeArrowheads="1"/>
          </p:cNvSpPr>
          <p:nvPr/>
        </p:nvSpPr>
        <p:spPr bwMode="auto">
          <a:xfrm>
            <a:off x="8461375" y="3109913"/>
            <a:ext cx="180975"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107" name="Rectangle 51"/>
          <p:cNvSpPr>
            <a:spLocks noChangeArrowheads="1"/>
          </p:cNvSpPr>
          <p:nvPr/>
        </p:nvSpPr>
        <p:spPr bwMode="black">
          <a:xfrm>
            <a:off x="8461375" y="3487738"/>
            <a:ext cx="180975"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108" name="Rectangle 52"/>
          <p:cNvSpPr>
            <a:spLocks noChangeArrowheads="1"/>
          </p:cNvSpPr>
          <p:nvPr/>
        </p:nvSpPr>
        <p:spPr bwMode="auto">
          <a:xfrm>
            <a:off x="8461375" y="3902075"/>
            <a:ext cx="180975"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109" name="Rectangle 53"/>
          <p:cNvSpPr>
            <a:spLocks noChangeArrowheads="1"/>
          </p:cNvSpPr>
          <p:nvPr/>
        </p:nvSpPr>
        <p:spPr bwMode="auto">
          <a:xfrm>
            <a:off x="8461375" y="4300538"/>
            <a:ext cx="180975"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110" name="Rectangle 54"/>
          <p:cNvSpPr>
            <a:spLocks noChangeArrowheads="1"/>
          </p:cNvSpPr>
          <p:nvPr/>
        </p:nvSpPr>
        <p:spPr bwMode="black">
          <a:xfrm>
            <a:off x="8461375" y="4692650"/>
            <a:ext cx="180975"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111" name="Rectangle 55"/>
          <p:cNvSpPr>
            <a:spLocks noChangeArrowheads="1"/>
          </p:cNvSpPr>
          <p:nvPr/>
        </p:nvSpPr>
        <p:spPr bwMode="auto">
          <a:xfrm>
            <a:off x="8461375" y="5065713"/>
            <a:ext cx="180975"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112" name="Rectangle 56"/>
          <p:cNvSpPr>
            <a:spLocks noChangeArrowheads="1"/>
          </p:cNvSpPr>
          <p:nvPr/>
        </p:nvSpPr>
        <p:spPr bwMode="auto">
          <a:xfrm>
            <a:off x="8461375" y="5456238"/>
            <a:ext cx="180975" cy="171450"/>
          </a:xfrm>
          <a:prstGeom prst="rect">
            <a:avLst/>
          </a:prstGeom>
          <a:noFill/>
          <a:ln w="12700">
            <a:solidFill>
              <a:schemeClr val="tx1"/>
            </a:solidFill>
            <a:miter lim="800000"/>
            <a:headEnd/>
            <a:tailEnd/>
          </a:ln>
          <a:effectLst/>
        </p:spPr>
        <p:txBody>
          <a:bodyPr wrap="none" anchor="ctr"/>
          <a:lstStyle/>
          <a:p>
            <a:pPr fontAlgn="base">
              <a:spcBef>
                <a:spcPct val="0"/>
              </a:spcBef>
              <a:spcAft>
                <a:spcPct val="0"/>
              </a:spcAft>
            </a:pPr>
            <a:endParaRPr lang="en-US" altLang="en-US" dirty="0">
              <a:solidFill>
                <a:srgbClr val="FFFFFF"/>
              </a:solidFill>
            </a:endParaRPr>
          </a:p>
        </p:txBody>
      </p:sp>
      <p:sp>
        <p:nvSpPr>
          <p:cNvPr id="45113" name="Freeform 57"/>
          <p:cNvSpPr>
            <a:spLocks noChangeAspect="1"/>
          </p:cNvSpPr>
          <p:nvPr/>
        </p:nvSpPr>
        <p:spPr bwMode="black">
          <a:xfrm>
            <a:off x="8456613" y="3343275"/>
            <a:ext cx="190500" cy="315913"/>
          </a:xfrm>
          <a:custGeom>
            <a:avLst/>
            <a:gdLst>
              <a:gd name="T0" fmla="*/ 2147483647 w 1314"/>
              <a:gd name="T1" fmla="*/ 2147483647 h 2085"/>
              <a:gd name="T2" fmla="*/ 0 w 1314"/>
              <a:gd name="T3" fmla="*/ 2147483647 h 2085"/>
              <a:gd name="T4" fmla="*/ 2147483647 w 1314"/>
              <a:gd name="T5" fmla="*/ 2147483647 h 2085"/>
              <a:gd name="T6" fmla="*/ 2147483647 w 1314"/>
              <a:gd name="T7" fmla="*/ 2147483647 h 2085"/>
              <a:gd name="T8" fmla="*/ 2147483647 w 1314"/>
              <a:gd name="T9" fmla="*/ 0 h 2085"/>
              <a:gd name="T10" fmla="*/ 2147483647 w 1314"/>
              <a:gd name="T11" fmla="*/ 2147483647 h 2085"/>
              <a:gd name="T12" fmla="*/ 2147483647 w 1314"/>
              <a:gd name="T13" fmla="*/ 2147483647 h 20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4" h="2085">
                <a:moveTo>
                  <a:pt x="148" y="972"/>
                </a:moveTo>
                <a:lnTo>
                  <a:pt x="0" y="1537"/>
                </a:lnTo>
                <a:lnTo>
                  <a:pt x="507" y="2085"/>
                </a:lnTo>
                <a:lnTo>
                  <a:pt x="1314" y="243"/>
                </a:lnTo>
                <a:lnTo>
                  <a:pt x="1314" y="0"/>
                </a:lnTo>
                <a:lnTo>
                  <a:pt x="414" y="1553"/>
                </a:lnTo>
                <a:lnTo>
                  <a:pt x="148" y="972"/>
                </a:lnTo>
                <a:close/>
              </a:path>
            </a:pathLst>
          </a:custGeom>
          <a:solidFill>
            <a:srgbClr val="FF6600"/>
          </a:solidFill>
          <a:ln w="9525">
            <a:solidFill>
              <a:schemeClr val="tx1"/>
            </a:solidFill>
            <a:round/>
            <a:headEnd/>
            <a:tailEnd/>
          </a:ln>
        </p:spPr>
        <p:txBody>
          <a:bodyPr/>
          <a:lstStyle/>
          <a:p>
            <a:pPr fontAlgn="base">
              <a:spcBef>
                <a:spcPct val="0"/>
              </a:spcBef>
              <a:spcAft>
                <a:spcPct val="0"/>
              </a:spcAft>
            </a:pPr>
            <a:endParaRPr lang="en-US" dirty="0">
              <a:solidFill>
                <a:srgbClr val="FFFFFF"/>
              </a:solidFill>
            </a:endParaRPr>
          </a:p>
        </p:txBody>
      </p:sp>
      <p:sp>
        <p:nvSpPr>
          <p:cNvPr id="45114" name="Freeform 58"/>
          <p:cNvSpPr>
            <a:spLocks noChangeAspect="1"/>
          </p:cNvSpPr>
          <p:nvPr/>
        </p:nvSpPr>
        <p:spPr bwMode="black">
          <a:xfrm>
            <a:off x="8456613" y="4546600"/>
            <a:ext cx="188912" cy="317500"/>
          </a:xfrm>
          <a:custGeom>
            <a:avLst/>
            <a:gdLst>
              <a:gd name="T0" fmla="*/ 2147483647 w 1314"/>
              <a:gd name="T1" fmla="*/ 2147483647 h 2085"/>
              <a:gd name="T2" fmla="*/ 0 w 1314"/>
              <a:gd name="T3" fmla="*/ 2147483647 h 2085"/>
              <a:gd name="T4" fmla="*/ 2147483647 w 1314"/>
              <a:gd name="T5" fmla="*/ 2147483647 h 2085"/>
              <a:gd name="T6" fmla="*/ 2147483647 w 1314"/>
              <a:gd name="T7" fmla="*/ 2147483647 h 2085"/>
              <a:gd name="T8" fmla="*/ 2147483647 w 1314"/>
              <a:gd name="T9" fmla="*/ 0 h 2085"/>
              <a:gd name="T10" fmla="*/ 2147483647 w 1314"/>
              <a:gd name="T11" fmla="*/ 2147483647 h 2085"/>
              <a:gd name="T12" fmla="*/ 2147483647 w 1314"/>
              <a:gd name="T13" fmla="*/ 2147483647 h 20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4" h="2085">
                <a:moveTo>
                  <a:pt x="148" y="972"/>
                </a:moveTo>
                <a:lnTo>
                  <a:pt x="0" y="1537"/>
                </a:lnTo>
                <a:lnTo>
                  <a:pt x="507" y="2085"/>
                </a:lnTo>
                <a:lnTo>
                  <a:pt x="1314" y="243"/>
                </a:lnTo>
                <a:lnTo>
                  <a:pt x="1314" y="0"/>
                </a:lnTo>
                <a:lnTo>
                  <a:pt x="414" y="1553"/>
                </a:lnTo>
                <a:lnTo>
                  <a:pt x="148" y="972"/>
                </a:lnTo>
                <a:close/>
              </a:path>
            </a:pathLst>
          </a:custGeom>
          <a:solidFill>
            <a:srgbClr val="FF6600"/>
          </a:solidFill>
          <a:ln w="9525">
            <a:solidFill>
              <a:schemeClr val="tx1"/>
            </a:solidFill>
            <a:round/>
            <a:headEnd/>
            <a:tailEnd/>
          </a:ln>
        </p:spPr>
        <p:txBody>
          <a:bodyPr/>
          <a:lstStyle/>
          <a:p>
            <a:pPr fontAlgn="base">
              <a:spcBef>
                <a:spcPct val="0"/>
              </a:spcBef>
              <a:spcAft>
                <a:spcPct val="0"/>
              </a:spcAft>
            </a:pPr>
            <a:endParaRPr lang="en-US" dirty="0">
              <a:solidFill>
                <a:srgbClr val="FFFFFF"/>
              </a:solidFill>
            </a:endParaRPr>
          </a:p>
        </p:txBody>
      </p:sp>
      <p:sp>
        <p:nvSpPr>
          <p:cNvPr id="45115" name="Text Box 59"/>
          <p:cNvSpPr txBox="1">
            <a:spLocks noChangeArrowheads="1"/>
          </p:cNvSpPr>
          <p:nvPr/>
        </p:nvSpPr>
        <p:spPr bwMode="auto">
          <a:xfrm>
            <a:off x="8101013" y="1554163"/>
            <a:ext cx="901700" cy="601662"/>
          </a:xfrm>
          <a:prstGeom prst="rect">
            <a:avLst/>
          </a:prstGeom>
          <a:noFill/>
          <a:ln w="9525">
            <a:noFill/>
            <a:miter lim="800000"/>
            <a:headEnd/>
            <a:tailEnd/>
          </a:ln>
          <a:effectLst/>
        </p:spPr>
        <p:txBody>
          <a:bodyPr>
            <a:spAutoFit/>
          </a:bodyPr>
          <a:lstStyle/>
          <a:p>
            <a:pPr algn="ctr" eaLnBrk="0" fontAlgn="base" hangingPunct="0">
              <a:lnSpc>
                <a:spcPct val="80000"/>
              </a:lnSpc>
              <a:spcBef>
                <a:spcPct val="0"/>
              </a:spcBef>
              <a:spcAft>
                <a:spcPct val="0"/>
              </a:spcAft>
              <a:buClr>
                <a:srgbClr val="FFFF00"/>
              </a:buClr>
            </a:pPr>
            <a:r>
              <a:rPr lang="en-US" altLang="en-US" sz="1400" b="1" dirty="0">
                <a:solidFill>
                  <a:srgbClr val="FFFFFF"/>
                </a:solidFill>
                <a:latin typeface="Arial Narrow" pitchFamily="34" charset="0"/>
              </a:rPr>
              <a:t>Nearly</a:t>
            </a:r>
            <a:br>
              <a:rPr lang="en-US" altLang="en-US" sz="1400" b="1" dirty="0">
                <a:solidFill>
                  <a:srgbClr val="FFFFFF"/>
                </a:solidFill>
                <a:latin typeface="Arial Narrow" pitchFamily="34" charset="0"/>
              </a:rPr>
            </a:br>
            <a:r>
              <a:rPr lang="en-US" altLang="en-US" sz="1400" b="1" dirty="0">
                <a:solidFill>
                  <a:srgbClr val="FFFFFF"/>
                </a:solidFill>
                <a:latin typeface="Arial Narrow" pitchFamily="34" charset="0"/>
              </a:rPr>
              <a:t>Every</a:t>
            </a:r>
          </a:p>
          <a:p>
            <a:pPr algn="ctr" eaLnBrk="0" fontAlgn="base" hangingPunct="0">
              <a:lnSpc>
                <a:spcPct val="80000"/>
              </a:lnSpc>
              <a:spcBef>
                <a:spcPct val="0"/>
              </a:spcBef>
              <a:spcAft>
                <a:spcPct val="0"/>
              </a:spcAft>
              <a:buClr>
                <a:srgbClr val="FFFF00"/>
              </a:buClr>
            </a:pPr>
            <a:r>
              <a:rPr lang="en-US" altLang="en-US" sz="1400" b="1" dirty="0">
                <a:solidFill>
                  <a:srgbClr val="FFFFFF"/>
                </a:solidFill>
                <a:latin typeface="Arial Narrow" pitchFamily="34" charset="0"/>
              </a:rPr>
              <a:t>Day</a:t>
            </a:r>
          </a:p>
        </p:txBody>
      </p:sp>
      <p:sp>
        <p:nvSpPr>
          <p:cNvPr id="45116" name="Text Box 60"/>
          <p:cNvSpPr txBox="1">
            <a:spLocks noChangeArrowheads="1"/>
          </p:cNvSpPr>
          <p:nvPr/>
        </p:nvSpPr>
        <p:spPr bwMode="auto">
          <a:xfrm>
            <a:off x="8393113" y="5842000"/>
            <a:ext cx="265112" cy="304800"/>
          </a:xfrm>
          <a:prstGeom prst="rect">
            <a:avLst/>
          </a:prstGeom>
          <a:noFill/>
          <a:ln w="28575">
            <a:noFill/>
            <a:miter lim="800000"/>
            <a:headEnd/>
            <a:tailEnd/>
          </a:ln>
          <a:effectLst/>
        </p:spPr>
        <p:txBody>
          <a:bodyPr wrap="none">
            <a:spAutoFit/>
          </a:bodyPr>
          <a:lstStyle/>
          <a:p>
            <a:pPr algn="ctr" eaLnBrk="0" fontAlgn="base" hangingPunct="0">
              <a:spcBef>
                <a:spcPct val="50000"/>
              </a:spcBef>
              <a:spcAft>
                <a:spcPct val="0"/>
              </a:spcAft>
            </a:pPr>
            <a:r>
              <a:rPr lang="en-US" altLang="en-US" sz="1400" b="1" dirty="0">
                <a:solidFill>
                  <a:srgbClr val="FFFFFF"/>
                </a:solidFill>
                <a:latin typeface="Arial Narrow" pitchFamily="34" charset="0"/>
              </a:rPr>
              <a:t>9</a:t>
            </a:r>
          </a:p>
        </p:txBody>
      </p:sp>
      <p:sp>
        <p:nvSpPr>
          <p:cNvPr id="45117" name="Line 61"/>
          <p:cNvSpPr>
            <a:spLocks noChangeShapeType="1"/>
          </p:cNvSpPr>
          <p:nvPr/>
        </p:nvSpPr>
        <p:spPr bwMode="auto">
          <a:xfrm>
            <a:off x="319088" y="2230438"/>
            <a:ext cx="8602662" cy="1587"/>
          </a:xfrm>
          <a:prstGeom prst="line">
            <a:avLst/>
          </a:prstGeom>
          <a:noFill/>
          <a:ln w="28575">
            <a:solidFill>
              <a:schemeClr val="tx2"/>
            </a:solidFill>
            <a:round/>
            <a:headEnd/>
            <a:tailEnd/>
          </a:ln>
          <a:effectLst/>
        </p:spPr>
        <p:txBody>
          <a:bodyPr wrap="none" anchor="ctr"/>
          <a:lstStyle/>
          <a:p>
            <a:pPr fontAlgn="base">
              <a:spcBef>
                <a:spcPct val="0"/>
              </a:spcBef>
              <a:spcAft>
                <a:spcPct val="0"/>
              </a:spcAft>
            </a:pPr>
            <a:endParaRPr lang="en-US" dirty="0">
              <a:solidFill>
                <a:srgbClr val="FFFFFF"/>
              </a:solidFill>
            </a:endParaRPr>
          </a:p>
        </p:txBody>
      </p:sp>
      <p:sp>
        <p:nvSpPr>
          <p:cNvPr id="45118" name="Line 62"/>
          <p:cNvSpPr>
            <a:spLocks noChangeShapeType="1"/>
          </p:cNvSpPr>
          <p:nvPr/>
        </p:nvSpPr>
        <p:spPr bwMode="auto">
          <a:xfrm>
            <a:off x="319088" y="5753100"/>
            <a:ext cx="8602662" cy="1588"/>
          </a:xfrm>
          <a:prstGeom prst="line">
            <a:avLst/>
          </a:prstGeom>
          <a:noFill/>
          <a:ln w="28575">
            <a:solidFill>
              <a:schemeClr val="tx2"/>
            </a:solidFill>
            <a:round/>
            <a:headEnd/>
            <a:tailEnd/>
          </a:ln>
          <a:effectLst/>
        </p:spPr>
        <p:txBody>
          <a:bodyPr wrap="none" anchor="ctr"/>
          <a:lstStyle/>
          <a:p>
            <a:pPr fontAlgn="base">
              <a:spcBef>
                <a:spcPct val="0"/>
              </a:spcBef>
              <a:spcAft>
                <a:spcPct val="0"/>
              </a:spcAft>
            </a:pPr>
            <a:endParaRPr lang="en-US" dirty="0">
              <a:solidFill>
                <a:srgbClr val="FFFFFF"/>
              </a:solidFill>
            </a:endParaRPr>
          </a:p>
        </p:txBody>
      </p:sp>
    </p:spTree>
    <p:extLst>
      <p:ext uri="{BB962C8B-B14F-4D97-AF65-F5344CB8AC3E}">
        <p14:creationId xmlns:p14="http://schemas.microsoft.com/office/powerpoint/2010/main" val="249800518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0" y="274638"/>
            <a:ext cx="8229600" cy="1143000"/>
          </a:xfrm>
        </p:spPr>
        <p:txBody>
          <a:bodyPr/>
          <a:lstStyle/>
          <a:p>
            <a:pPr eaLnBrk="1" hangingPunct="1"/>
            <a:r>
              <a:rPr lang="en-US" altLang="en-US" dirty="0" smtClean="0"/>
              <a:t>FIBSER—Burden Item</a:t>
            </a:r>
          </a:p>
        </p:txBody>
      </p:sp>
      <p:sp>
        <p:nvSpPr>
          <p:cNvPr id="43011" name="Content Placeholder 3"/>
          <p:cNvSpPr>
            <a:spLocks noGrp="1"/>
          </p:cNvSpPr>
          <p:nvPr>
            <p:ph idx="4294967295"/>
          </p:nvPr>
        </p:nvSpPr>
        <p:spPr>
          <a:xfrm>
            <a:off x="0" y="3724684"/>
            <a:ext cx="5656263" cy="1797050"/>
          </a:xfrm>
        </p:spPr>
        <p:txBody>
          <a:bodyPr>
            <a:normAutofit/>
          </a:bodyPr>
          <a:lstStyle/>
          <a:p>
            <a:pPr lvl="1" eaLnBrk="1" hangingPunct="1">
              <a:buFont typeface="Wingdings" pitchFamily="2" charset="2"/>
              <a:buChar char="§"/>
            </a:pPr>
            <a:r>
              <a:rPr lang="en-US" altLang="en-US" dirty="0" smtClean="0">
                <a:solidFill>
                  <a:srgbClr val="000000"/>
                </a:solidFill>
              </a:rPr>
              <a:t>FIBSER 5–6 = Unacceptable</a:t>
            </a:r>
          </a:p>
          <a:p>
            <a:pPr lvl="1" eaLnBrk="1" hangingPunct="1">
              <a:buFont typeface="Wingdings" pitchFamily="2" charset="2"/>
              <a:buChar char="§"/>
            </a:pPr>
            <a:r>
              <a:rPr lang="en-US" altLang="en-US" dirty="0" smtClean="0">
                <a:solidFill>
                  <a:srgbClr val="000000"/>
                </a:solidFill>
              </a:rPr>
              <a:t>FIBSER 3–4 = Attention Required</a:t>
            </a:r>
          </a:p>
          <a:p>
            <a:pPr lvl="1" eaLnBrk="1" hangingPunct="1">
              <a:buFont typeface="Wingdings" pitchFamily="2" charset="2"/>
              <a:buChar char="§"/>
            </a:pPr>
            <a:r>
              <a:rPr lang="en-US" altLang="en-US" dirty="0" smtClean="0">
                <a:solidFill>
                  <a:srgbClr val="000000"/>
                </a:solidFill>
              </a:rPr>
              <a:t>FIBSER 0–2 = Acceptable</a:t>
            </a:r>
          </a:p>
        </p:txBody>
      </p:sp>
      <p:pic>
        <p:nvPicPr>
          <p:cNvPr id="43012"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94874"/>
            <a:ext cx="8610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78460" y="5699050"/>
            <a:ext cx="7974419" cy="307777"/>
          </a:xfrm>
          <a:prstGeom prst="rect">
            <a:avLst/>
          </a:prstGeom>
          <a:noFill/>
        </p:spPr>
        <p:txBody>
          <a:bodyPr wrap="square" rtlCol="0">
            <a:spAutoFit/>
          </a:bodyPr>
          <a:lstStyle/>
          <a:p>
            <a:pPr fontAlgn="base">
              <a:spcBef>
                <a:spcPct val="30000"/>
              </a:spcBef>
              <a:spcAft>
                <a:spcPct val="0"/>
              </a:spcAft>
            </a:pPr>
            <a:r>
              <a:rPr lang="en-US" sz="1400" dirty="0" smtClean="0">
                <a:solidFill>
                  <a:prstClr val="black"/>
                </a:solidFill>
                <a:cs typeface="Arial" pitchFamily="34" charset="0"/>
              </a:rPr>
              <a:t>Abbreviation: FIBSER </a:t>
            </a:r>
            <a:r>
              <a:rPr lang="en-US" sz="1400" dirty="0">
                <a:solidFill>
                  <a:prstClr val="black"/>
                </a:solidFill>
                <a:cs typeface="Arial" pitchFamily="34" charset="0"/>
              </a:rPr>
              <a:t>= </a:t>
            </a:r>
            <a:r>
              <a:rPr lang="en-US" sz="1400" dirty="0" smtClean="0">
                <a:solidFill>
                  <a:prstClr val="black"/>
                </a:solidFill>
                <a:cs typeface="Arial" pitchFamily="34" charset="0"/>
              </a:rPr>
              <a:t>Frequency</a:t>
            </a:r>
            <a:r>
              <a:rPr lang="en-US" sz="1400" dirty="0">
                <a:solidFill>
                  <a:prstClr val="black"/>
                </a:solidFill>
                <a:cs typeface="Arial" pitchFamily="34" charset="0"/>
              </a:rPr>
              <a:t>, Intensity, and Burden of Side Effects Ratings  </a:t>
            </a:r>
          </a:p>
        </p:txBody>
      </p:sp>
      <p:sp>
        <p:nvSpPr>
          <p:cNvPr id="2" name="TextBox 1"/>
          <p:cNvSpPr txBox="1"/>
          <p:nvPr/>
        </p:nvSpPr>
        <p:spPr>
          <a:xfrm>
            <a:off x="478458" y="6283837"/>
            <a:ext cx="6049925" cy="276999"/>
          </a:xfrm>
          <a:prstGeom prst="rect">
            <a:avLst/>
          </a:prstGeom>
          <a:noFill/>
        </p:spPr>
        <p:txBody>
          <a:bodyPr wrap="square" rtlCol="0">
            <a:spAutoFit/>
          </a:bodyPr>
          <a:lstStyle/>
          <a:p>
            <a:pPr fontAlgn="base">
              <a:spcBef>
                <a:spcPct val="30000"/>
              </a:spcBef>
              <a:spcAft>
                <a:spcPct val="0"/>
              </a:spcAft>
            </a:pPr>
            <a:r>
              <a:rPr lang="en-US" sz="1200" dirty="0">
                <a:solidFill>
                  <a:prstClr val="black"/>
                </a:solidFill>
                <a:latin typeface="Times New Roman" panose="02020603050405020304" pitchFamily="18" charset="0"/>
                <a:cs typeface="Times New Roman" panose="02020603050405020304" pitchFamily="18" charset="0"/>
              </a:rPr>
              <a:t>https://</a:t>
            </a:r>
            <a:r>
              <a:rPr lang="en-US" sz="1200" dirty="0" smtClean="0">
                <a:solidFill>
                  <a:prstClr val="black"/>
                </a:solidFill>
                <a:latin typeface="Times New Roman" panose="02020603050405020304" pitchFamily="18" charset="0"/>
                <a:cs typeface="Times New Roman" panose="02020603050405020304" pitchFamily="18" charset="0"/>
              </a:rPr>
              <a:t>outcometracker.org/library/FIBSER.pdf.</a:t>
            </a:r>
            <a:endParaRPr lang="en-US" sz="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7183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85800" y="0"/>
            <a:ext cx="7772400" cy="1143000"/>
          </a:xfrm>
        </p:spPr>
        <p:txBody>
          <a:bodyPr>
            <a:normAutofit/>
          </a:bodyPr>
          <a:lstStyle/>
          <a:p>
            <a:pPr eaLnBrk="1" hangingPunct="1"/>
            <a:r>
              <a:rPr lang="en-US" altLang="en-US" sz="3600" dirty="0" smtClean="0">
                <a:solidFill>
                  <a:srgbClr val="000000"/>
                </a:solidFill>
              </a:rPr>
              <a:t>Patient Adherence Questionnaire-9</a:t>
            </a:r>
          </a:p>
        </p:txBody>
      </p:sp>
      <p:graphicFrame>
        <p:nvGraphicFramePr>
          <p:cNvPr id="39939" name="Object 2"/>
          <p:cNvGraphicFramePr>
            <a:graphicFrameLocks noChangeAspect="1"/>
          </p:cNvGraphicFramePr>
          <p:nvPr>
            <p:extLst>
              <p:ext uri="{D42A27DB-BD31-4B8C-83A1-F6EECF244321}">
                <p14:modId xmlns:p14="http://schemas.microsoft.com/office/powerpoint/2010/main" val="546835636"/>
              </p:ext>
            </p:extLst>
          </p:nvPr>
        </p:nvGraphicFramePr>
        <p:xfrm>
          <a:off x="1447800" y="1242235"/>
          <a:ext cx="6032500" cy="2667000"/>
        </p:xfrm>
        <a:graphic>
          <a:graphicData uri="http://schemas.openxmlformats.org/presentationml/2006/ole">
            <mc:AlternateContent xmlns:mc="http://schemas.openxmlformats.org/markup-compatibility/2006">
              <mc:Choice xmlns:v="urn:schemas-microsoft-com:vml" Requires="v">
                <p:oleObj spid="_x0000_s46096" name="Document" r:id="rId4" imgW="5486198" imgH="2425611" progId="Word.Document.12">
                  <p:link updateAutomatic="1"/>
                </p:oleObj>
              </mc:Choice>
              <mc:Fallback>
                <p:oleObj name="Document" r:id="rId4" imgW="5486198" imgH="2425611"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242235"/>
                        <a:ext cx="60325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0" name="Object 3"/>
          <p:cNvGraphicFramePr>
            <a:graphicFrameLocks noChangeAspect="1"/>
          </p:cNvGraphicFramePr>
          <p:nvPr>
            <p:extLst>
              <p:ext uri="{D42A27DB-BD31-4B8C-83A1-F6EECF244321}">
                <p14:modId xmlns:p14="http://schemas.microsoft.com/office/powerpoint/2010/main" val="682122688"/>
              </p:ext>
            </p:extLst>
          </p:nvPr>
        </p:nvGraphicFramePr>
        <p:xfrm>
          <a:off x="1447800" y="3909235"/>
          <a:ext cx="6024563" cy="2286000"/>
        </p:xfrm>
        <a:graphic>
          <a:graphicData uri="http://schemas.openxmlformats.org/presentationml/2006/ole">
            <mc:AlternateContent xmlns:mc="http://schemas.openxmlformats.org/markup-compatibility/2006">
              <mc:Choice xmlns:v="urn:schemas-microsoft-com:vml" Requires="v">
                <p:oleObj spid="_x0000_s46097" name="Document" r:id="rId4" imgW="5486198" imgH="2108122" progId="Word.Document.12">
                  <p:link updateAutomatic="1"/>
                </p:oleObj>
              </mc:Choice>
              <mc:Fallback>
                <p:oleObj name="Document" r:id="rId4" imgW="5486198" imgH="2108122"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909235"/>
                        <a:ext cx="602456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69371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Aligning Healthcare Initiatives</a:t>
            </a:r>
            <a:endParaRPr lang="en-US" dirty="0"/>
          </a:p>
        </p:txBody>
      </p:sp>
      <p:sp>
        <p:nvSpPr>
          <p:cNvPr id="5" name="Content Placeholder 4"/>
          <p:cNvSpPr>
            <a:spLocks noGrp="1"/>
          </p:cNvSpPr>
          <p:nvPr>
            <p:ph idx="1"/>
          </p:nvPr>
        </p:nvSpPr>
        <p:spPr>
          <a:xfrm>
            <a:off x="1295400" y="1600200"/>
            <a:ext cx="6705600" cy="4525963"/>
          </a:xfrm>
        </p:spPr>
        <p:txBody>
          <a:bodyPr>
            <a:normAutofit/>
          </a:bodyPr>
          <a:lstStyle/>
          <a:p>
            <a:pPr marL="0" lvl="0" indent="0" algn="ctr">
              <a:buNone/>
            </a:pPr>
            <a:r>
              <a:rPr lang="en-US" sz="3200" b="1" dirty="0" smtClean="0"/>
              <a:t>Meaningful Use,  ACO Measures, and HRSA Requirements </a:t>
            </a:r>
          </a:p>
          <a:p>
            <a:pPr marL="457200" lvl="0" indent="-457200">
              <a:buFont typeface="+mj-lt"/>
              <a:buAutoNum type="arabicPeriod"/>
            </a:pPr>
            <a:endParaRPr lang="en-US" dirty="0" smtClean="0"/>
          </a:p>
          <a:p>
            <a:pPr marL="457200" lvl="0" indent="-457200">
              <a:buFont typeface="+mj-lt"/>
              <a:buAutoNum type="arabicPeriod"/>
            </a:pPr>
            <a:r>
              <a:rPr lang="en-US" dirty="0" smtClean="0"/>
              <a:t>Screening </a:t>
            </a:r>
            <a:r>
              <a:rPr lang="en-US" dirty="0"/>
              <a:t>for clinical </a:t>
            </a:r>
            <a:r>
              <a:rPr lang="en-US" dirty="0" smtClean="0"/>
              <a:t>depression</a:t>
            </a:r>
          </a:p>
          <a:p>
            <a:pPr marL="457200" lvl="0" indent="-457200">
              <a:buFont typeface="+mj-lt"/>
              <a:buAutoNum type="arabicPeriod"/>
            </a:pPr>
            <a:r>
              <a:rPr lang="en-US" dirty="0" smtClean="0"/>
              <a:t>MDD </a:t>
            </a:r>
            <a:r>
              <a:rPr lang="en-US" dirty="0"/>
              <a:t>diagnostic </a:t>
            </a:r>
            <a:r>
              <a:rPr lang="en-US" dirty="0" smtClean="0"/>
              <a:t>evaluation</a:t>
            </a:r>
          </a:p>
          <a:p>
            <a:pPr marL="457200" lvl="0" indent="-457200">
              <a:buFont typeface="+mj-lt"/>
              <a:buAutoNum type="arabicPeriod"/>
            </a:pPr>
            <a:r>
              <a:rPr lang="en-US" dirty="0" smtClean="0"/>
              <a:t>Documentation of a Follow-Up Plan</a:t>
            </a:r>
            <a:endParaRPr lang="en-US" dirty="0"/>
          </a:p>
          <a:p>
            <a:pPr marL="457200" lvl="0" indent="-457200">
              <a:buFont typeface="+mj-lt"/>
              <a:buAutoNum type="arabicPeriod"/>
            </a:pPr>
            <a:r>
              <a:rPr lang="en-US" dirty="0" smtClean="0"/>
              <a:t>Rates of Remission</a:t>
            </a:r>
            <a:endParaRPr lang="en-US" dirty="0"/>
          </a:p>
          <a:p>
            <a:pPr lvl="0"/>
            <a:endParaRPr lang="en-US" sz="3600" dirty="0" smtClean="0"/>
          </a:p>
          <a:p>
            <a:pPr lvl="0"/>
            <a:endParaRPr lang="en-US" sz="3600" dirty="0"/>
          </a:p>
        </p:txBody>
      </p:sp>
    </p:spTree>
    <p:extLst>
      <p:ext uri="{BB962C8B-B14F-4D97-AF65-F5344CB8AC3E}">
        <p14:creationId xmlns:p14="http://schemas.microsoft.com/office/powerpoint/2010/main" val="2824848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Meaningful Use and</a:t>
            </a:r>
            <a:br>
              <a:rPr lang="en-US" dirty="0" smtClean="0"/>
            </a:br>
            <a:r>
              <a:rPr lang="en-US" dirty="0" smtClean="0"/>
              <a:t>Measurement-Based Care </a:t>
            </a:r>
            <a:endParaRPr lang="en-US" dirty="0"/>
          </a:p>
        </p:txBody>
      </p:sp>
      <p:sp>
        <p:nvSpPr>
          <p:cNvPr id="3" name="Content Placeholder 2"/>
          <p:cNvSpPr>
            <a:spLocks noGrp="1"/>
          </p:cNvSpPr>
          <p:nvPr>
            <p:ph idx="1"/>
          </p:nvPr>
        </p:nvSpPr>
        <p:spPr>
          <a:xfrm>
            <a:off x="109538" y="1636712"/>
            <a:ext cx="8896350" cy="4992688"/>
          </a:xfrm>
        </p:spPr>
        <p:txBody>
          <a:bodyPr>
            <a:normAutofit fontScale="92500" lnSpcReduction="20000"/>
          </a:bodyPr>
          <a:lstStyle/>
          <a:p>
            <a:r>
              <a:rPr lang="en-US" dirty="0" smtClean="0">
                <a:solidFill>
                  <a:schemeClr val="tx1"/>
                </a:solidFill>
              </a:rPr>
              <a:t>Routine use of Measurement-Based Care will allow providers to potentially satisfy 6 of the following clinical </a:t>
            </a:r>
            <a:r>
              <a:rPr lang="en-US" dirty="0">
                <a:solidFill>
                  <a:schemeClr val="tx1"/>
                </a:solidFill>
              </a:rPr>
              <a:t>q</a:t>
            </a:r>
            <a:r>
              <a:rPr lang="en-US" dirty="0" smtClean="0">
                <a:solidFill>
                  <a:schemeClr val="tx1"/>
                </a:solidFill>
              </a:rPr>
              <a:t>uality measures:</a:t>
            </a:r>
          </a:p>
          <a:p>
            <a:pPr lvl="1"/>
            <a:r>
              <a:rPr lang="en-US" dirty="0" smtClean="0">
                <a:solidFill>
                  <a:schemeClr val="tx1"/>
                </a:solidFill>
              </a:rPr>
              <a:t>Screening for clinical depression</a:t>
            </a:r>
          </a:p>
          <a:p>
            <a:pPr lvl="1"/>
            <a:r>
              <a:rPr lang="en-US" dirty="0" smtClean="0">
                <a:solidFill>
                  <a:schemeClr val="tx1"/>
                </a:solidFill>
              </a:rPr>
              <a:t>Utilization of the Patient Health Questionnaire-9 (PHQ-9) screening tool</a:t>
            </a:r>
          </a:p>
          <a:p>
            <a:pPr lvl="1"/>
            <a:r>
              <a:rPr lang="en-US" dirty="0" smtClean="0">
                <a:solidFill>
                  <a:schemeClr val="tx1"/>
                </a:solidFill>
              </a:rPr>
              <a:t>Diagnostic evaluation for major depressive disorder</a:t>
            </a:r>
          </a:p>
          <a:p>
            <a:pPr lvl="1"/>
            <a:r>
              <a:rPr lang="en-US" dirty="0" smtClean="0">
                <a:solidFill>
                  <a:schemeClr val="tx1"/>
                </a:solidFill>
              </a:rPr>
              <a:t>Management of antidepressant medication</a:t>
            </a:r>
          </a:p>
          <a:p>
            <a:pPr lvl="1"/>
            <a:r>
              <a:rPr lang="en-US" dirty="0" smtClean="0">
                <a:solidFill>
                  <a:schemeClr val="tx1"/>
                </a:solidFill>
              </a:rPr>
              <a:t>Depression remission at 6 months</a:t>
            </a:r>
          </a:p>
          <a:p>
            <a:pPr lvl="1"/>
            <a:r>
              <a:rPr lang="en-US" dirty="0" smtClean="0">
                <a:solidFill>
                  <a:schemeClr val="tx1"/>
                </a:solidFill>
              </a:rPr>
              <a:t>Depression remission at 12 months</a:t>
            </a:r>
          </a:p>
          <a:p>
            <a:endParaRPr lang="en-US" dirty="0">
              <a:solidFill>
                <a:schemeClr val="tx1"/>
              </a:solidFill>
            </a:endParaRPr>
          </a:p>
        </p:txBody>
      </p:sp>
    </p:spTree>
    <p:extLst>
      <p:ext uri="{BB962C8B-B14F-4D97-AF65-F5344CB8AC3E}">
        <p14:creationId xmlns:p14="http://schemas.microsoft.com/office/powerpoint/2010/main" val="310398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UT Southwestern Overview</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2 Hospitals: William P. Clements Jr. University Hospital and Zale Lipshy University Hospital </a:t>
            </a:r>
          </a:p>
          <a:p>
            <a:r>
              <a:rPr lang="en-US" smtClean="0"/>
              <a:t>74 ambulatory clinics</a:t>
            </a:r>
          </a:p>
          <a:p>
            <a:r>
              <a:rPr lang="en-US" smtClean="0"/>
              <a:t>Clinical Affiliation Program (UTSCAP): 150 community-based, independent physicians enrolled.   </a:t>
            </a:r>
          </a:p>
          <a:p>
            <a:r>
              <a:rPr lang="en-US" smtClean="0"/>
              <a:t>Teaching Hospitals affiliated with UTSW:</a:t>
            </a:r>
          </a:p>
          <a:p>
            <a:pPr lvl="1"/>
            <a:r>
              <a:rPr lang="en-US" smtClean="0"/>
              <a:t>Parkland Memorial Hospital</a:t>
            </a:r>
          </a:p>
          <a:p>
            <a:pPr lvl="1"/>
            <a:r>
              <a:rPr lang="en-US" smtClean="0"/>
              <a:t>Children’s Medical Center</a:t>
            </a:r>
          </a:p>
          <a:p>
            <a:r>
              <a:rPr lang="en-US" smtClean="0"/>
              <a:t>UT Southwestern Medical Center has three degree-granting institutions </a:t>
            </a:r>
          </a:p>
          <a:p>
            <a:r>
              <a:rPr lang="en-US" altLang="en-US" smtClean="0"/>
              <a:t>20 DSRIP Projects:  3 Hospital, 2 Workforce, 8 UTSCAP, and 7 Ambulatory Projects</a:t>
            </a:r>
          </a:p>
          <a:p>
            <a:endParaRPr lang="en-US" dirty="0"/>
          </a:p>
        </p:txBody>
      </p:sp>
      <p:sp>
        <p:nvSpPr>
          <p:cNvPr id="6" name="Text Placeholder 5"/>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6826585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spect="1" noChangeArrowheads="1"/>
          </p:cNvSpPr>
          <p:nvPr>
            <p:ph type="title" idx="4294967295"/>
          </p:nvPr>
        </p:nvSpPr>
        <p:spPr>
          <a:xfrm>
            <a:off x="117359" y="27467"/>
            <a:ext cx="8888412" cy="1556774"/>
          </a:xfrm>
        </p:spPr>
        <p:txBody>
          <a:bodyPr>
            <a:noAutofit/>
          </a:bodyPr>
          <a:lstStyle/>
          <a:p>
            <a:pPr eaLnBrk="1" hangingPunct="1">
              <a:defRPr/>
            </a:pPr>
            <a:r>
              <a:rPr lang="en-US" sz="3400" dirty="0" smtClean="0"/>
              <a:t>APA Guideline Recommendations for </a:t>
            </a:r>
            <a:r>
              <a:rPr lang="en-US" sz="3400" dirty="0"/>
              <a:t>Treating Adults </a:t>
            </a:r>
            <a:r>
              <a:rPr lang="en-US" sz="3400" dirty="0" smtClean="0"/>
              <a:t>With Major Depressive Disorder</a:t>
            </a:r>
            <a:endParaRPr lang="en-US" sz="3400" dirty="0"/>
          </a:p>
        </p:txBody>
      </p:sp>
      <p:sp>
        <p:nvSpPr>
          <p:cNvPr id="111619" name="Rectangle 12"/>
          <p:cNvSpPr>
            <a:spLocks noGrp="1" noChangeArrowheads="1"/>
          </p:cNvSpPr>
          <p:nvPr>
            <p:ph type="body" idx="4294967295"/>
          </p:nvPr>
        </p:nvSpPr>
        <p:spPr>
          <a:xfrm>
            <a:off x="265825" y="1531088"/>
            <a:ext cx="8493125" cy="1748259"/>
          </a:xfrm>
        </p:spPr>
        <p:txBody>
          <a:bodyPr>
            <a:normAutofit fontScale="77500" lnSpcReduction="20000"/>
          </a:bodyPr>
          <a:lstStyle/>
          <a:p>
            <a:pPr marL="228600" indent="-228600">
              <a:buClrTx/>
            </a:pPr>
            <a:r>
              <a:rPr lang="en-US" sz="2800" dirty="0" smtClean="0"/>
              <a:t>Two new treatment guidelines for major depressive disorder (MDD) emerged in 2010:</a:t>
            </a:r>
          </a:p>
          <a:p>
            <a:pPr marL="800100" lvl="1">
              <a:buClrTx/>
            </a:pPr>
            <a:r>
              <a:rPr lang="en-US" sz="2600" dirty="0" smtClean="0"/>
              <a:t>An updated practice guideline from the American Psychiatric Association</a:t>
            </a:r>
            <a:r>
              <a:rPr lang="en-US" sz="2600" baseline="30000" dirty="0" smtClean="0"/>
              <a:t>1</a:t>
            </a:r>
            <a:endParaRPr lang="en-US" sz="2600" dirty="0" smtClean="0"/>
          </a:p>
          <a:p>
            <a:pPr marL="800100" lvl="1">
              <a:buClrTx/>
            </a:pPr>
            <a:r>
              <a:rPr lang="en-US" sz="2600" dirty="0" smtClean="0"/>
              <a:t>A universal </a:t>
            </a:r>
            <a:r>
              <a:rPr lang="en-US" sz="2600" dirty="0"/>
              <a:t>treatment algorithm for </a:t>
            </a:r>
            <a:r>
              <a:rPr lang="en-US" sz="2600" dirty="0" smtClean="0"/>
              <a:t>MDD from an international panel of psychiatric experts</a:t>
            </a:r>
            <a:r>
              <a:rPr lang="en-US" sz="2600" baseline="30000" dirty="0" smtClean="0"/>
              <a:t>2</a:t>
            </a:r>
          </a:p>
        </p:txBody>
      </p:sp>
      <p:sp>
        <p:nvSpPr>
          <p:cNvPr id="111620" name="AutoShape 6"/>
          <p:cNvSpPr>
            <a:spLocks noChangeArrowheads="1"/>
          </p:cNvSpPr>
          <p:nvPr/>
        </p:nvSpPr>
        <p:spPr bwMode="auto">
          <a:xfrm>
            <a:off x="244475" y="3367535"/>
            <a:ext cx="8648700" cy="2327275"/>
          </a:xfrm>
          <a:prstGeom prst="roundRect">
            <a:avLst>
              <a:gd name="adj" fmla="val 8634"/>
            </a:avLst>
          </a:prstGeom>
          <a:solidFill>
            <a:srgbClr val="00FFFF"/>
          </a:solidFill>
          <a:ln w="9525">
            <a:solidFill>
              <a:schemeClr val="tx1"/>
            </a:solidFill>
            <a:round/>
            <a:headEnd/>
            <a:tailEnd/>
          </a:ln>
        </p:spPr>
        <p:txBody>
          <a:bodyPr/>
          <a:lstStyle/>
          <a:p>
            <a:pPr marL="228600" indent="-228600" eaLnBrk="0" fontAlgn="base" hangingPunct="0">
              <a:spcBef>
                <a:spcPct val="0"/>
              </a:spcBef>
              <a:spcAft>
                <a:spcPct val="25000"/>
              </a:spcAft>
              <a:buFontTx/>
              <a:buChar char="•"/>
            </a:pPr>
            <a:r>
              <a:rPr lang="en-US" sz="2200" dirty="0" smtClean="0">
                <a:solidFill>
                  <a:srgbClr val="000000"/>
                </a:solidFill>
                <a:cs typeface="Arial" pitchFamily="34" charset="0"/>
              </a:rPr>
              <a:t>These guidelines </a:t>
            </a:r>
            <a:r>
              <a:rPr lang="en-US" sz="2200" dirty="0">
                <a:solidFill>
                  <a:srgbClr val="000000"/>
                </a:solidFill>
                <a:cs typeface="Arial" pitchFamily="34" charset="0"/>
              </a:rPr>
              <a:t>recommend</a:t>
            </a:r>
            <a:r>
              <a:rPr lang="en-US" sz="2200" baseline="30000" dirty="0">
                <a:solidFill>
                  <a:srgbClr val="000000"/>
                </a:solidFill>
                <a:cs typeface="Arial" pitchFamily="34" charset="0"/>
              </a:rPr>
              <a:t>1,2</a:t>
            </a:r>
            <a:r>
              <a:rPr lang="en-US" sz="2200" dirty="0">
                <a:solidFill>
                  <a:srgbClr val="000000"/>
                </a:solidFill>
                <a:cs typeface="Arial" pitchFamily="34" charset="0"/>
              </a:rPr>
              <a:t>:</a:t>
            </a:r>
          </a:p>
          <a:p>
            <a:pPr marL="685800" lvl="1" indent="-228600" eaLnBrk="0" fontAlgn="base" hangingPunct="0">
              <a:spcBef>
                <a:spcPct val="0"/>
              </a:spcBef>
              <a:spcAft>
                <a:spcPct val="25000"/>
              </a:spcAft>
              <a:buFont typeface="Arial" pitchFamily="34" charset="0"/>
              <a:buChar char="–"/>
            </a:pPr>
            <a:r>
              <a:rPr lang="en-US" sz="2000" dirty="0">
                <a:solidFill>
                  <a:srgbClr val="000000"/>
                </a:solidFill>
                <a:cs typeface="Arial" pitchFamily="34" charset="0"/>
              </a:rPr>
              <a:t>Switching or augmentation after an inadequate response to an optimized initial antidepressant trial</a:t>
            </a:r>
          </a:p>
          <a:p>
            <a:pPr marL="685800" lvl="1" indent="-228600" eaLnBrk="0" fontAlgn="base" hangingPunct="0">
              <a:spcBef>
                <a:spcPct val="0"/>
              </a:spcBef>
              <a:spcAft>
                <a:spcPct val="25000"/>
              </a:spcAft>
              <a:buFont typeface="Arial" pitchFamily="34" charset="0"/>
              <a:buChar char="–"/>
            </a:pPr>
            <a:r>
              <a:rPr lang="en-US" sz="2000" dirty="0">
                <a:solidFill>
                  <a:srgbClr val="000000"/>
                </a:solidFill>
                <a:cs typeface="Arial" pitchFamily="34" charset="0"/>
              </a:rPr>
              <a:t>Using an atypical antipsychotic as an augmentation option</a:t>
            </a:r>
          </a:p>
          <a:p>
            <a:pPr marL="685800" lvl="1" indent="-228600" eaLnBrk="0" fontAlgn="base" hangingPunct="0">
              <a:spcBef>
                <a:spcPct val="0"/>
              </a:spcBef>
              <a:spcAft>
                <a:spcPct val="25000"/>
              </a:spcAft>
              <a:buFont typeface="Arial" pitchFamily="34" charset="0"/>
              <a:buChar char="–"/>
            </a:pPr>
            <a:r>
              <a:rPr lang="en-US" sz="2000" dirty="0" smtClean="0">
                <a:solidFill>
                  <a:prstClr val="black"/>
                </a:solidFill>
                <a:cs typeface="Arial" pitchFamily="34" charset="0"/>
              </a:rPr>
              <a:t>Repetitive transcranial magnetic stimulation </a:t>
            </a:r>
            <a:r>
              <a:rPr lang="en-US" sz="2000" dirty="0">
                <a:solidFill>
                  <a:prstClr val="black"/>
                </a:solidFill>
                <a:cs typeface="Arial" pitchFamily="34" charset="0"/>
              </a:rPr>
              <a:t>and </a:t>
            </a:r>
            <a:r>
              <a:rPr lang="en-US" sz="2000" dirty="0" smtClean="0">
                <a:solidFill>
                  <a:prstClr val="black"/>
                </a:solidFill>
                <a:cs typeface="Arial" pitchFamily="34" charset="0"/>
              </a:rPr>
              <a:t>exercise</a:t>
            </a:r>
            <a:endParaRPr lang="en-US" sz="2000" dirty="0">
              <a:solidFill>
                <a:prstClr val="black"/>
              </a:solidFill>
              <a:cs typeface="Arial" pitchFamily="34" charset="0"/>
            </a:endParaRPr>
          </a:p>
          <a:p>
            <a:pPr marL="685800" lvl="1" indent="-228600" eaLnBrk="0" fontAlgn="base" hangingPunct="0">
              <a:spcBef>
                <a:spcPct val="0"/>
              </a:spcBef>
              <a:spcAft>
                <a:spcPct val="25000"/>
              </a:spcAft>
              <a:buFont typeface="Arial" pitchFamily="34" charset="0"/>
              <a:buChar char="–"/>
            </a:pPr>
            <a:r>
              <a:rPr lang="en-US" sz="2000" dirty="0">
                <a:solidFill>
                  <a:srgbClr val="000000"/>
                </a:solidFill>
                <a:cs typeface="Arial" pitchFamily="34" charset="0"/>
              </a:rPr>
              <a:t>Using measurement-based care to detect unresolved symptoms</a:t>
            </a:r>
          </a:p>
        </p:txBody>
      </p:sp>
      <p:sp>
        <p:nvSpPr>
          <p:cNvPr id="111621" name="Text Box 4"/>
          <p:cNvSpPr txBox="1">
            <a:spLocks noChangeArrowheads="1"/>
          </p:cNvSpPr>
          <p:nvPr/>
        </p:nvSpPr>
        <p:spPr bwMode="auto">
          <a:xfrm>
            <a:off x="170491" y="6006644"/>
            <a:ext cx="8888449" cy="683264"/>
          </a:xfrm>
          <a:prstGeom prst="rect">
            <a:avLst/>
          </a:prstGeom>
          <a:noFill/>
          <a:ln w="9525">
            <a:noFill/>
            <a:miter lim="800000"/>
            <a:headEnd/>
            <a:tailEnd/>
          </a:ln>
        </p:spPr>
        <p:txBody>
          <a:bodyPr wrap="square" anchor="b">
            <a:spAutoFit/>
          </a:bodyPr>
          <a:lstStyle/>
          <a:p>
            <a:pPr marL="228600" indent="-228600" eaLnBrk="0" fontAlgn="base" hangingPunct="0">
              <a:spcBef>
                <a:spcPct val="0"/>
              </a:spcBef>
              <a:spcAft>
                <a:spcPct val="20000"/>
              </a:spcAft>
              <a:buFontTx/>
              <a:buAutoNum type="arabicPeriod"/>
            </a:pPr>
            <a:r>
              <a:rPr lang="en-US" sz="1200" dirty="0" smtClean="0">
                <a:solidFill>
                  <a:srgbClr val="000000"/>
                </a:solidFill>
                <a:latin typeface="Times New Roman" panose="02020603050405020304" pitchFamily="18" charset="0"/>
                <a:cs typeface="Times New Roman" panose="02020603050405020304" pitchFamily="18" charset="0"/>
              </a:rPr>
              <a:t>American </a:t>
            </a:r>
            <a:r>
              <a:rPr lang="en-US" sz="1200" dirty="0">
                <a:solidFill>
                  <a:srgbClr val="000000"/>
                </a:solidFill>
                <a:latin typeface="Times New Roman" panose="02020603050405020304" pitchFamily="18" charset="0"/>
                <a:cs typeface="Times New Roman" panose="02020603050405020304" pitchFamily="18" charset="0"/>
              </a:rPr>
              <a:t>Psychiatric Association. Practice </a:t>
            </a:r>
            <a:r>
              <a:rPr lang="en-US" sz="1200" dirty="0" smtClean="0">
                <a:solidFill>
                  <a:srgbClr val="000000"/>
                </a:solidFill>
                <a:latin typeface="Times New Roman" panose="02020603050405020304" pitchFamily="18" charset="0"/>
                <a:cs typeface="Times New Roman" panose="02020603050405020304" pitchFamily="18" charset="0"/>
              </a:rPr>
              <a:t>guideline </a:t>
            </a:r>
            <a:r>
              <a:rPr lang="en-US" sz="1200" dirty="0">
                <a:solidFill>
                  <a:srgbClr val="000000"/>
                </a:solidFill>
                <a:latin typeface="Times New Roman" panose="02020603050405020304" pitchFamily="18" charset="0"/>
                <a:cs typeface="Times New Roman" panose="02020603050405020304" pitchFamily="18" charset="0"/>
              </a:rPr>
              <a:t>for the </a:t>
            </a:r>
            <a:r>
              <a:rPr lang="en-US" sz="1200" dirty="0" smtClean="0">
                <a:solidFill>
                  <a:srgbClr val="000000"/>
                </a:solidFill>
                <a:latin typeface="Times New Roman" panose="02020603050405020304" pitchFamily="18" charset="0"/>
                <a:cs typeface="Times New Roman" panose="02020603050405020304" pitchFamily="18" charset="0"/>
              </a:rPr>
              <a:t>treatment </a:t>
            </a:r>
            <a:r>
              <a:rPr lang="en-US" sz="1200" dirty="0">
                <a:solidFill>
                  <a:srgbClr val="000000"/>
                </a:solidFill>
                <a:latin typeface="Times New Roman" panose="02020603050405020304" pitchFamily="18" charset="0"/>
                <a:cs typeface="Times New Roman" panose="02020603050405020304" pitchFamily="18" charset="0"/>
              </a:rPr>
              <a:t>of </a:t>
            </a:r>
            <a:r>
              <a:rPr lang="en-US" sz="1200" dirty="0" smtClean="0">
                <a:solidFill>
                  <a:srgbClr val="000000"/>
                </a:solidFill>
                <a:latin typeface="Times New Roman" panose="02020603050405020304" pitchFamily="18" charset="0"/>
                <a:cs typeface="Times New Roman" panose="02020603050405020304" pitchFamily="18" charset="0"/>
              </a:rPr>
              <a:t>patients </a:t>
            </a:r>
            <a:r>
              <a:rPr lang="en-US" sz="1200" dirty="0">
                <a:solidFill>
                  <a:srgbClr val="000000"/>
                </a:solidFill>
                <a:latin typeface="Times New Roman" panose="02020603050405020304" pitchFamily="18" charset="0"/>
                <a:cs typeface="Times New Roman" panose="02020603050405020304" pitchFamily="18" charset="0"/>
              </a:rPr>
              <a:t>w</a:t>
            </a:r>
            <a:r>
              <a:rPr lang="en-US" sz="1200" dirty="0" smtClean="0">
                <a:solidFill>
                  <a:srgbClr val="000000"/>
                </a:solidFill>
                <a:latin typeface="Times New Roman" panose="02020603050405020304" pitchFamily="18" charset="0"/>
                <a:cs typeface="Times New Roman" panose="02020603050405020304" pitchFamily="18" charset="0"/>
              </a:rPr>
              <a:t>ith major </a:t>
            </a:r>
            <a:r>
              <a:rPr lang="en-US" sz="1200" dirty="0">
                <a:solidFill>
                  <a:srgbClr val="000000"/>
                </a:solidFill>
                <a:latin typeface="Times New Roman" panose="02020603050405020304" pitchFamily="18" charset="0"/>
                <a:cs typeface="Times New Roman" panose="02020603050405020304" pitchFamily="18" charset="0"/>
              </a:rPr>
              <a:t>d</a:t>
            </a:r>
            <a:r>
              <a:rPr lang="en-US" sz="1200" dirty="0" smtClean="0">
                <a:solidFill>
                  <a:srgbClr val="000000"/>
                </a:solidFill>
                <a:latin typeface="Times New Roman" panose="02020603050405020304" pitchFamily="18" charset="0"/>
                <a:cs typeface="Times New Roman" panose="02020603050405020304" pitchFamily="18" charset="0"/>
              </a:rPr>
              <a:t>epressive disorder</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smtClean="0">
                <a:solidFill>
                  <a:srgbClr val="000000"/>
                </a:solidFill>
                <a:latin typeface="Times New Roman" panose="02020603050405020304" pitchFamily="18" charset="0"/>
                <a:cs typeface="Times New Roman" panose="02020603050405020304" pitchFamily="18" charset="0"/>
              </a:rPr>
              <a:t>3rd ed. Arlington</a:t>
            </a:r>
            <a:r>
              <a:rPr lang="en-US" sz="1200" dirty="0">
                <a:solidFill>
                  <a:srgbClr val="000000"/>
                </a:solidFill>
                <a:latin typeface="Times New Roman" panose="02020603050405020304" pitchFamily="18" charset="0"/>
                <a:cs typeface="Times New Roman" panose="02020603050405020304" pitchFamily="18" charset="0"/>
              </a:rPr>
              <a:t>, VA: American Psychiatric Association; 2010</a:t>
            </a:r>
            <a:r>
              <a:rPr lang="en-US" sz="1200" dirty="0" smtClean="0">
                <a:solidFill>
                  <a:srgbClr val="000000"/>
                </a:solidFill>
                <a:latin typeface="Times New Roman" panose="02020603050405020304" pitchFamily="18" charset="0"/>
                <a:cs typeface="Times New Roman" panose="02020603050405020304" pitchFamily="18" charset="0"/>
              </a:rPr>
              <a:t>. </a:t>
            </a:r>
            <a:r>
              <a:rPr lang="en-US" sz="1200" dirty="0" smtClean="0">
                <a:solidFill>
                  <a:srgbClr val="000000"/>
                </a:solidFill>
                <a:latin typeface="Times New Roman" panose="02020603050405020304" pitchFamily="18" charset="0"/>
                <a:cs typeface="Times New Roman" panose="02020603050405020304" pitchFamily="18" charset="0"/>
                <a:hlinkClick r:id="rId3"/>
              </a:rPr>
              <a:t>http</a:t>
            </a:r>
            <a:r>
              <a:rPr lang="en-US" sz="1200" dirty="0">
                <a:solidFill>
                  <a:srgbClr val="000000"/>
                </a:solidFill>
                <a:latin typeface="Times New Roman" panose="02020603050405020304" pitchFamily="18" charset="0"/>
                <a:cs typeface="Times New Roman" panose="02020603050405020304" pitchFamily="18" charset="0"/>
                <a:hlinkClick r:id="rId3"/>
              </a:rPr>
              <a:t>://</a:t>
            </a:r>
            <a:r>
              <a:rPr lang="en-US" sz="1200" dirty="0" smtClean="0">
                <a:solidFill>
                  <a:srgbClr val="000000"/>
                </a:solidFill>
                <a:latin typeface="Times New Roman" panose="02020603050405020304" pitchFamily="18" charset="0"/>
                <a:cs typeface="Times New Roman" panose="02020603050405020304" pitchFamily="18" charset="0"/>
                <a:hlinkClick r:id="rId3"/>
              </a:rPr>
              <a:t>psychiatryonline.org/data/Books/prac/PG_Depression3rdEd.pdf</a:t>
            </a:r>
            <a:r>
              <a:rPr lang="en-US" sz="1200" dirty="0" smtClean="0">
                <a:solidFill>
                  <a:srgbClr val="000000"/>
                </a:solidFill>
                <a:latin typeface="Times New Roman" panose="02020603050405020304" pitchFamily="18" charset="0"/>
                <a:cs typeface="Times New Roman" panose="02020603050405020304" pitchFamily="18" charset="0"/>
              </a:rPr>
              <a:t>. Accessed August 6, 2014. </a:t>
            </a:r>
            <a:endParaRPr lang="de-DE" sz="1200" dirty="0">
              <a:solidFill>
                <a:srgbClr val="000000"/>
              </a:solidFill>
              <a:latin typeface="Times New Roman" panose="02020603050405020304" pitchFamily="18" charset="0"/>
              <a:cs typeface="Times New Roman" panose="02020603050405020304" pitchFamily="18" charset="0"/>
            </a:endParaRPr>
          </a:p>
          <a:p>
            <a:pPr marL="228600" indent="-228600" eaLnBrk="0" fontAlgn="base" hangingPunct="0">
              <a:spcBef>
                <a:spcPct val="0"/>
              </a:spcBef>
              <a:spcAft>
                <a:spcPct val="20000"/>
              </a:spcAft>
              <a:buFontTx/>
              <a:buAutoNum type="arabicPeriod"/>
            </a:pPr>
            <a:r>
              <a:rPr lang="de-DE" sz="1200" dirty="0" smtClean="0">
                <a:solidFill>
                  <a:srgbClr val="000000"/>
                </a:solidFill>
                <a:latin typeface="Times New Roman" panose="02020603050405020304" pitchFamily="18" charset="0"/>
                <a:cs typeface="Times New Roman" panose="02020603050405020304" pitchFamily="18" charset="0"/>
              </a:rPr>
              <a:t>Nutt DJ, Davidson JR, Gelenberg AJ, </a:t>
            </a:r>
            <a:r>
              <a:rPr lang="de-DE" sz="1200" dirty="0">
                <a:solidFill>
                  <a:srgbClr val="000000"/>
                </a:solidFill>
                <a:latin typeface="Times New Roman" panose="02020603050405020304" pitchFamily="18" charset="0"/>
                <a:cs typeface="Times New Roman" panose="02020603050405020304" pitchFamily="18" charset="0"/>
              </a:rPr>
              <a:t>et al. </a:t>
            </a:r>
            <a:r>
              <a:rPr lang="de-DE" sz="1200" i="1" dirty="0">
                <a:solidFill>
                  <a:srgbClr val="000000"/>
                </a:solidFill>
                <a:latin typeface="Times New Roman" panose="02020603050405020304" pitchFamily="18" charset="0"/>
                <a:cs typeface="Times New Roman" panose="02020603050405020304" pitchFamily="18" charset="0"/>
              </a:rPr>
              <a:t>J Clin Psychiatry</a:t>
            </a:r>
            <a:r>
              <a:rPr lang="de-DE" sz="1200" dirty="0">
                <a:solidFill>
                  <a:srgbClr val="000000"/>
                </a:solidFill>
                <a:latin typeface="Times New Roman" panose="02020603050405020304" pitchFamily="18" charset="0"/>
                <a:cs typeface="Times New Roman" panose="02020603050405020304" pitchFamily="18" charset="0"/>
              </a:rPr>
              <a:t>. </a:t>
            </a:r>
            <a:r>
              <a:rPr lang="de-DE" sz="1200" dirty="0" smtClean="0">
                <a:solidFill>
                  <a:srgbClr val="000000"/>
                </a:solidFill>
                <a:latin typeface="Times New Roman" panose="02020603050405020304" pitchFamily="18" charset="0"/>
                <a:cs typeface="Times New Roman" panose="02020603050405020304" pitchFamily="18" charset="0"/>
              </a:rPr>
              <a:t>2010;71(suppl E1):e08</a:t>
            </a:r>
            <a:r>
              <a:rPr lang="de-DE" sz="1200" dirty="0">
                <a:solidFill>
                  <a:srgbClr val="000000"/>
                </a:solidFill>
                <a:latin typeface="Times New Roman" panose="02020603050405020304" pitchFamily="18" charset="0"/>
                <a:cs typeface="Times New Roman" panose="02020603050405020304" pitchFamily="18" charset="0"/>
              </a:rPr>
              <a:t>. doi: 10.4088/JCP.9058se1c.08gry.</a:t>
            </a:r>
            <a:endParaRPr lang="en-US" sz="1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002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14651" y="3519307"/>
            <a:ext cx="2057499" cy="687219"/>
          </a:xfrm>
          <a:prstGeom prst="rect">
            <a:avLst/>
          </a:prstGeom>
        </p:spPr>
      </p:pic>
      <p:sp>
        <p:nvSpPr>
          <p:cNvPr id="6" name="Shape 55"/>
          <p:cNvSpPr txBox="1">
            <a:spLocks/>
          </p:cNvSpPr>
          <p:nvPr/>
        </p:nvSpPr>
        <p:spPr>
          <a:xfrm>
            <a:off x="1371604" y="1092200"/>
            <a:ext cx="5410201" cy="2641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tx2"/>
                </a:solidFill>
                <a:latin typeface="Franklin Gothic Demi Cond" pitchFamily="34" charset="0"/>
                <a:ea typeface="+mj-ea"/>
                <a:cs typeface="+mj-cs"/>
              </a:defRPr>
            </a:lvl1pPr>
          </a:lstStyle>
          <a:p>
            <a:pPr>
              <a:defRPr sz="1800"/>
            </a:pPr>
            <a:endParaRPr lang="en-US" sz="4000"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1051563" y="849634"/>
            <a:ext cx="5867401" cy="5529879"/>
          </a:xfrm>
          <a:prstGeom prst="rect">
            <a:avLst/>
          </a:prstGeom>
          <a:ln>
            <a:solidFill>
              <a:schemeClr val="tx1">
                <a:alpha val="50000"/>
              </a:schemeClr>
            </a:solidFill>
          </a:ln>
        </p:spPr>
      </p:pic>
      <p:sp>
        <p:nvSpPr>
          <p:cNvPr id="3" name="TextBox 2"/>
          <p:cNvSpPr txBox="1"/>
          <p:nvPr/>
        </p:nvSpPr>
        <p:spPr>
          <a:xfrm>
            <a:off x="2308860" y="296422"/>
            <a:ext cx="2598019" cy="430887"/>
          </a:xfrm>
          <a:prstGeom prst="rect">
            <a:avLst/>
          </a:prstGeom>
          <a:noFill/>
        </p:spPr>
        <p:txBody>
          <a:bodyPr wrap="none" rtlCol="0">
            <a:spAutoFit/>
          </a:bodyPr>
          <a:lstStyle/>
          <a:p>
            <a:r>
              <a:rPr lang="en-US" sz="2200" b="1" dirty="0" smtClean="0">
                <a:solidFill>
                  <a:schemeClr val="accent2">
                    <a:lumMod val="50000"/>
                  </a:schemeClr>
                </a:solidFill>
              </a:rPr>
              <a:t>Active Waiver Clinics</a:t>
            </a:r>
            <a:endParaRPr lang="en-US" sz="2200" b="1" dirty="0">
              <a:solidFill>
                <a:schemeClr val="accent2">
                  <a:lumMod val="50000"/>
                </a:schemeClr>
              </a:solidFill>
            </a:endParaRPr>
          </a:p>
        </p:txBody>
      </p:sp>
      <p:sp>
        <p:nvSpPr>
          <p:cNvPr id="9" name="5-Point Star 8"/>
          <p:cNvSpPr/>
          <p:nvPr/>
        </p:nvSpPr>
        <p:spPr>
          <a:xfrm>
            <a:off x="3428999" y="3623310"/>
            <a:ext cx="175260" cy="220980"/>
          </a:xfrm>
          <a:prstGeom prst="star5">
            <a:avLst/>
          </a:prstGeom>
          <a:solidFill>
            <a:srgbClr val="92D050"/>
          </a:solidFill>
          <a:ln w="15875" cap="flat" cmpd="sng" algn="ctr">
            <a:solidFill>
              <a:srgbClr val="00206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 name="5-Point Star 14"/>
          <p:cNvSpPr/>
          <p:nvPr/>
        </p:nvSpPr>
        <p:spPr>
          <a:xfrm>
            <a:off x="3901440" y="3075943"/>
            <a:ext cx="175260" cy="220980"/>
          </a:xfrm>
          <a:prstGeom prst="star5">
            <a:avLst/>
          </a:prstGeom>
          <a:solidFill>
            <a:srgbClr val="92D050"/>
          </a:solidFill>
          <a:ln w="15875" cap="flat" cmpd="sng" algn="ctr">
            <a:solidFill>
              <a:srgbClr val="00206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6" name="5-Point Star 15"/>
          <p:cNvSpPr/>
          <p:nvPr/>
        </p:nvSpPr>
        <p:spPr>
          <a:xfrm>
            <a:off x="3926205" y="4065271"/>
            <a:ext cx="175260" cy="220980"/>
          </a:xfrm>
          <a:prstGeom prst="star5">
            <a:avLst/>
          </a:prstGeom>
          <a:solidFill>
            <a:srgbClr val="92D050"/>
          </a:solidFill>
          <a:ln w="15875" cap="flat" cmpd="sng" algn="ctr">
            <a:solidFill>
              <a:srgbClr val="00206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7" name="5-Point Star 16"/>
          <p:cNvSpPr/>
          <p:nvPr/>
        </p:nvSpPr>
        <p:spPr>
          <a:xfrm>
            <a:off x="4013835" y="4065271"/>
            <a:ext cx="175260" cy="220980"/>
          </a:xfrm>
          <a:prstGeom prst="star5">
            <a:avLst/>
          </a:prstGeom>
          <a:solidFill>
            <a:srgbClr val="92D050"/>
          </a:solidFill>
          <a:ln w="15875" cap="flat" cmpd="sng" algn="ctr">
            <a:solidFill>
              <a:srgbClr val="00206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5-Point Star 17"/>
          <p:cNvSpPr/>
          <p:nvPr/>
        </p:nvSpPr>
        <p:spPr>
          <a:xfrm>
            <a:off x="3428999" y="4171951"/>
            <a:ext cx="175260" cy="220980"/>
          </a:xfrm>
          <a:prstGeom prst="star5">
            <a:avLst/>
          </a:prstGeom>
          <a:solidFill>
            <a:srgbClr val="92D050"/>
          </a:solidFill>
          <a:ln w="15875" cap="flat" cmpd="sng" algn="ctr">
            <a:solidFill>
              <a:srgbClr val="00206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9" name="5-Point Star 18"/>
          <p:cNvSpPr/>
          <p:nvPr/>
        </p:nvSpPr>
        <p:spPr>
          <a:xfrm>
            <a:off x="3998596" y="4392930"/>
            <a:ext cx="175260" cy="220980"/>
          </a:xfrm>
          <a:prstGeom prst="star5">
            <a:avLst/>
          </a:prstGeom>
          <a:solidFill>
            <a:srgbClr val="92D050"/>
          </a:solidFill>
          <a:ln w="15875" cap="flat" cmpd="sng" algn="ctr">
            <a:solidFill>
              <a:srgbClr val="00206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0" name="5-Point Star 19"/>
          <p:cNvSpPr/>
          <p:nvPr/>
        </p:nvSpPr>
        <p:spPr>
          <a:xfrm>
            <a:off x="4572000" y="4953003"/>
            <a:ext cx="175260" cy="220980"/>
          </a:xfrm>
          <a:prstGeom prst="star5">
            <a:avLst/>
          </a:prstGeom>
          <a:solidFill>
            <a:srgbClr val="92D050"/>
          </a:solidFill>
          <a:ln w="15875" cap="flat" cmpd="sng" algn="ctr">
            <a:solidFill>
              <a:srgbClr val="00206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1" name="5-Point Star 20"/>
          <p:cNvSpPr/>
          <p:nvPr/>
        </p:nvSpPr>
        <p:spPr>
          <a:xfrm>
            <a:off x="4754880" y="4613911"/>
            <a:ext cx="175260" cy="220980"/>
          </a:xfrm>
          <a:prstGeom prst="star5">
            <a:avLst/>
          </a:prstGeom>
          <a:solidFill>
            <a:srgbClr val="92D050"/>
          </a:solidFill>
          <a:ln w="15875" cap="flat" cmpd="sng" algn="ctr">
            <a:solidFill>
              <a:srgbClr val="00206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2" name="5-Point Star 21"/>
          <p:cNvSpPr/>
          <p:nvPr/>
        </p:nvSpPr>
        <p:spPr>
          <a:xfrm>
            <a:off x="3516630" y="4503419"/>
            <a:ext cx="175260" cy="220980"/>
          </a:xfrm>
          <a:prstGeom prst="star5">
            <a:avLst/>
          </a:prstGeom>
          <a:solidFill>
            <a:srgbClr val="92D050"/>
          </a:solidFill>
          <a:ln w="15875" cap="flat" cmpd="sng" algn="ctr">
            <a:solidFill>
              <a:srgbClr val="00206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3" name="5-Point Star 22"/>
          <p:cNvSpPr/>
          <p:nvPr/>
        </p:nvSpPr>
        <p:spPr>
          <a:xfrm>
            <a:off x="2133600" y="1099823"/>
            <a:ext cx="175260" cy="220980"/>
          </a:xfrm>
          <a:prstGeom prst="star5">
            <a:avLst/>
          </a:prstGeom>
          <a:solidFill>
            <a:srgbClr val="92D050"/>
          </a:solidFill>
          <a:ln w="15875" cap="flat" cmpd="sng" algn="ctr">
            <a:solidFill>
              <a:srgbClr val="00206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4" name="5-Point Star 23"/>
          <p:cNvSpPr/>
          <p:nvPr/>
        </p:nvSpPr>
        <p:spPr>
          <a:xfrm>
            <a:off x="2221230" y="1210311"/>
            <a:ext cx="175260" cy="220980"/>
          </a:xfrm>
          <a:prstGeom prst="star5">
            <a:avLst/>
          </a:prstGeom>
          <a:solidFill>
            <a:srgbClr val="92D050"/>
          </a:solidFill>
          <a:ln w="15875" cap="flat" cmpd="sng" algn="ctr">
            <a:solidFill>
              <a:srgbClr val="00206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5" name="5-Point Star 24"/>
          <p:cNvSpPr/>
          <p:nvPr/>
        </p:nvSpPr>
        <p:spPr>
          <a:xfrm>
            <a:off x="3488055" y="3950971"/>
            <a:ext cx="175260" cy="220980"/>
          </a:xfrm>
          <a:prstGeom prst="star5">
            <a:avLst/>
          </a:prstGeom>
          <a:solidFill>
            <a:schemeClr val="tx2"/>
          </a:solidFill>
          <a:ln w="15875" cap="flat" cmpd="sng" algn="ctr">
            <a:solidFill>
              <a:srgbClr val="00206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7" name="Text Box 2"/>
          <p:cNvSpPr txBox="1">
            <a:spLocks noChangeArrowheads="1"/>
          </p:cNvSpPr>
          <p:nvPr/>
        </p:nvSpPr>
        <p:spPr bwMode="auto">
          <a:xfrm>
            <a:off x="7011613" y="1905000"/>
            <a:ext cx="924560" cy="41063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Clinic </a:t>
            </a:r>
          </a:p>
        </p:txBody>
      </p:sp>
      <p:sp>
        <p:nvSpPr>
          <p:cNvPr id="28" name="Text Box 2"/>
          <p:cNvSpPr txBox="1">
            <a:spLocks noChangeArrowheads="1"/>
          </p:cNvSpPr>
          <p:nvPr/>
        </p:nvSpPr>
        <p:spPr bwMode="auto">
          <a:xfrm>
            <a:off x="6994460" y="1225974"/>
            <a:ext cx="924560" cy="41063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UTSW</a:t>
            </a:r>
          </a:p>
        </p:txBody>
      </p:sp>
      <p:sp>
        <p:nvSpPr>
          <p:cNvPr id="29" name="5-Point Star 28"/>
          <p:cNvSpPr/>
          <p:nvPr/>
        </p:nvSpPr>
        <p:spPr>
          <a:xfrm>
            <a:off x="7680369" y="1995592"/>
            <a:ext cx="172085" cy="229447"/>
          </a:xfrm>
          <a:prstGeom prst="star5">
            <a:avLst/>
          </a:prstGeom>
          <a:solidFill>
            <a:srgbClr val="92D050"/>
          </a:solidFill>
          <a:ln w="15875" cap="flat" cmpd="sng" algn="ctr">
            <a:solidFill>
              <a:srgbClr val="00206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0" name="5-Point Star 29"/>
          <p:cNvSpPr/>
          <p:nvPr/>
        </p:nvSpPr>
        <p:spPr>
          <a:xfrm>
            <a:off x="7677194" y="1273617"/>
            <a:ext cx="175260" cy="220980"/>
          </a:xfrm>
          <a:prstGeom prst="star5">
            <a:avLst/>
          </a:prstGeom>
          <a:solidFill>
            <a:schemeClr val="tx2"/>
          </a:solidFill>
          <a:ln w="15875" cap="flat" cmpd="sng" algn="ctr">
            <a:solidFill>
              <a:srgbClr val="00206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 name="TextBox 3"/>
          <p:cNvSpPr txBox="1"/>
          <p:nvPr/>
        </p:nvSpPr>
        <p:spPr>
          <a:xfrm>
            <a:off x="6994460" y="2453938"/>
            <a:ext cx="2067221" cy="2492990"/>
          </a:xfrm>
          <a:prstGeom prst="rect">
            <a:avLst/>
          </a:prstGeom>
          <a:noFill/>
        </p:spPr>
        <p:txBody>
          <a:bodyPr wrap="square" rtlCol="0">
            <a:spAutoFit/>
          </a:bodyPr>
          <a:lstStyle/>
          <a:p>
            <a:r>
              <a:rPr lang="en-US" sz="1200" u="sng" dirty="0" smtClean="0"/>
              <a:t>Charity clinics</a:t>
            </a:r>
          </a:p>
          <a:p>
            <a:pPr marL="285750" indent="-285750">
              <a:buFont typeface="Arial" panose="020B0604020202020204" pitchFamily="34" charset="0"/>
              <a:buChar char="•"/>
            </a:pPr>
            <a:r>
              <a:rPr lang="en-US" sz="1200" dirty="0" smtClean="0"/>
              <a:t>Agape</a:t>
            </a:r>
          </a:p>
          <a:p>
            <a:pPr marL="285750" indent="-285750">
              <a:buFont typeface="Arial" panose="020B0604020202020204" pitchFamily="34" charset="0"/>
              <a:buChar char="•"/>
            </a:pPr>
            <a:r>
              <a:rPr lang="en-US" sz="1200" dirty="0"/>
              <a:t>Brother Bill’s Helping </a:t>
            </a:r>
            <a:r>
              <a:rPr lang="en-US" sz="1200" dirty="0" smtClean="0"/>
              <a:t>Hand</a:t>
            </a:r>
          </a:p>
          <a:p>
            <a:pPr marL="285750" indent="-285750">
              <a:buFont typeface="Arial" panose="020B0604020202020204" pitchFamily="34" charset="0"/>
              <a:buChar char="•"/>
            </a:pPr>
            <a:r>
              <a:rPr lang="en-US" sz="1200" dirty="0"/>
              <a:t>North Dallas Shared </a:t>
            </a:r>
            <a:r>
              <a:rPr lang="en-US" sz="1200" dirty="0" smtClean="0"/>
              <a:t>Ministries</a:t>
            </a:r>
          </a:p>
          <a:p>
            <a:pPr marL="285750" indent="-285750">
              <a:buFont typeface="Arial" panose="020B0604020202020204" pitchFamily="34" charset="0"/>
              <a:buChar char="•"/>
            </a:pPr>
            <a:r>
              <a:rPr lang="en-US" sz="1200" dirty="0"/>
              <a:t>Healing Hands </a:t>
            </a:r>
            <a:r>
              <a:rPr lang="en-US" sz="1200" dirty="0" smtClean="0"/>
              <a:t>Ministry</a:t>
            </a:r>
          </a:p>
          <a:p>
            <a:r>
              <a:rPr lang="en-US" sz="1200" u="sng" dirty="0" smtClean="0"/>
              <a:t>FQHCs</a:t>
            </a:r>
          </a:p>
          <a:p>
            <a:pPr marL="171450" indent="-171450">
              <a:buFont typeface="Arial" panose="020B0604020202020204" pitchFamily="34" charset="0"/>
              <a:buChar char="•"/>
            </a:pPr>
            <a:r>
              <a:rPr lang="en-US" sz="1200" dirty="0" smtClean="0"/>
              <a:t>HSNT </a:t>
            </a:r>
            <a:r>
              <a:rPr lang="en-US" sz="1200" dirty="0"/>
              <a:t>(4 clinics)</a:t>
            </a:r>
          </a:p>
          <a:p>
            <a:r>
              <a:rPr lang="en-US" sz="1200" u="sng" dirty="0" smtClean="0"/>
              <a:t>UTSCAP/Private Clinics</a:t>
            </a:r>
            <a:endParaRPr lang="en-US" sz="1200" u="sng" dirty="0"/>
          </a:p>
          <a:p>
            <a:pPr marL="285750" indent="-285750">
              <a:buFont typeface="Arial" panose="020B0604020202020204" pitchFamily="34" charset="0"/>
              <a:buChar char="•"/>
            </a:pPr>
            <a:r>
              <a:rPr lang="en-US" sz="1200" dirty="0" smtClean="0"/>
              <a:t>Compassion Care Clinic</a:t>
            </a:r>
          </a:p>
          <a:p>
            <a:pPr marL="285750" indent="-285750">
              <a:buFont typeface="Arial" panose="020B0604020202020204" pitchFamily="34" charset="0"/>
              <a:buChar char="•"/>
            </a:pPr>
            <a:r>
              <a:rPr lang="en-US" sz="1200" dirty="0" smtClean="0"/>
              <a:t>Dr. Amanda Perez</a:t>
            </a:r>
          </a:p>
          <a:p>
            <a:pPr marL="285750" indent="-285750">
              <a:buFont typeface="Arial" panose="020B0604020202020204" pitchFamily="34" charset="0"/>
              <a:buChar char="•"/>
            </a:pPr>
            <a:r>
              <a:rPr lang="en-US" sz="1200" dirty="0" smtClean="0"/>
              <a:t>Healthcare Clinics</a:t>
            </a:r>
            <a:endParaRPr lang="en-US" sz="1200" dirty="0"/>
          </a:p>
        </p:txBody>
      </p:sp>
    </p:spTree>
    <p:extLst>
      <p:ext uri="{BB962C8B-B14F-4D97-AF65-F5344CB8AC3E}">
        <p14:creationId xmlns:p14="http://schemas.microsoft.com/office/powerpoint/2010/main" val="3629976838"/>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Door opening to reveal blue sky and meadow : Stock Photo" hidden="1"/>
          <p:cNvPicPr>
            <a:picLocks noChangeAspect="1" noChangeArrowheads="1"/>
          </p:cNvPicPr>
          <p:nvPr/>
        </p:nvPicPr>
        <p:blipFill>
          <a:blip r:embed="rId2" cstate="print"/>
          <a:srcRect t="26927"/>
          <a:stretch>
            <a:fillRect/>
          </a:stretch>
        </p:blipFill>
        <p:spPr bwMode="auto">
          <a:xfrm flipH="1">
            <a:off x="0" y="1396999"/>
            <a:ext cx="9144000" cy="6362633"/>
          </a:xfrm>
          <a:prstGeom prst="rect">
            <a:avLst/>
          </a:prstGeom>
          <a:noFill/>
        </p:spPr>
      </p:pic>
      <p:sp>
        <p:nvSpPr>
          <p:cNvPr id="32" name="Title 31"/>
          <p:cNvSpPr>
            <a:spLocks noGrp="1"/>
          </p:cNvSpPr>
          <p:nvPr>
            <p:ph type="title"/>
          </p:nvPr>
        </p:nvSpPr>
        <p:spPr/>
        <p:txBody>
          <a:bodyPr>
            <a:noAutofit/>
          </a:bodyPr>
          <a:lstStyle/>
          <a:p>
            <a:r>
              <a:rPr lang="en-US" sz="3200" dirty="0" smtClean="0"/>
              <a:t>The VS6 </a:t>
            </a:r>
            <a:r>
              <a:rPr lang="en-US" sz="3200" dirty="0"/>
              <a:t>Application </a:t>
            </a:r>
            <a:br>
              <a:rPr lang="en-US" sz="3200" dirty="0"/>
            </a:br>
            <a:endParaRPr lang="en-US" sz="3200" b="0" dirty="0"/>
          </a:p>
        </p:txBody>
      </p:sp>
    </p:spTree>
    <p:extLst>
      <p:ext uri="{BB962C8B-B14F-4D97-AF65-F5344CB8AC3E}">
        <p14:creationId xmlns:p14="http://schemas.microsoft.com/office/powerpoint/2010/main" val="1392914819"/>
      </p:ext>
    </p:extLst>
  </p:cSld>
  <p:clrMapOvr>
    <a:masterClrMapping/>
  </p:clrMapOvr>
  <p:transition>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969000"/>
            <a:ext cx="9144000" cy="889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3764279" y="6167280"/>
            <a:ext cx="2443874" cy="461665"/>
          </a:xfrm>
          <a:prstGeom prst="rect">
            <a:avLst/>
          </a:prstGeom>
        </p:spPr>
        <p:txBody>
          <a:bodyPr wrap="none">
            <a:spAutoFit/>
          </a:bodyPr>
          <a:lstStyle/>
          <a:p>
            <a:pPr lvl="0">
              <a:defRPr sz="1800"/>
            </a:pPr>
            <a:r>
              <a:rPr lang="en-US" sz="2400" dirty="0"/>
              <a:t>Tap the Login Bar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1" y="990600"/>
            <a:ext cx="5771341" cy="4978400"/>
          </a:xfrm>
          <a:prstGeom prst="rect">
            <a:avLst/>
          </a:prstGeom>
        </p:spPr>
      </p:pic>
      <p:pic>
        <p:nvPicPr>
          <p:cNvPr id="10" name="Circle PLUM"/>
          <p:cNvPicPr>
            <a:picLocks noChangeAspect="1" noChangeArrowheads="1"/>
          </p:cNvPicPr>
          <p:nvPr/>
        </p:nvPicPr>
        <p:blipFill>
          <a:blip r:embed="rId4" cstate="print"/>
          <a:srcRect/>
          <a:stretch>
            <a:fillRect/>
          </a:stretch>
        </p:blipFill>
        <p:spPr bwMode="auto">
          <a:xfrm rot="318404">
            <a:off x="4265034" y="3538083"/>
            <a:ext cx="746472" cy="763632"/>
          </a:xfrm>
          <a:prstGeom prst="rect">
            <a:avLst/>
          </a:prstGeom>
          <a:noFill/>
          <a:ln w="9525">
            <a:noFill/>
            <a:miter lim="800000"/>
            <a:headEnd/>
            <a:tailEnd/>
          </a:ln>
          <a:effectLst/>
        </p:spPr>
      </p:pic>
      <p:sp>
        <p:nvSpPr>
          <p:cNvPr id="6" name="Rectangle 5"/>
          <p:cNvSpPr/>
          <p:nvPr/>
        </p:nvSpPr>
        <p:spPr>
          <a:xfrm>
            <a:off x="228600" y="381000"/>
            <a:ext cx="2546723" cy="461665"/>
          </a:xfrm>
          <a:prstGeom prst="rect">
            <a:avLst/>
          </a:prstGeom>
        </p:spPr>
        <p:txBody>
          <a:bodyPr wrap="none">
            <a:spAutoFit/>
          </a:bodyPr>
          <a:lstStyle/>
          <a:p>
            <a:pPr lvl="0">
              <a:defRPr sz="1800"/>
            </a:pPr>
            <a:r>
              <a:rPr lang="en-US" sz="2400" dirty="0" smtClean="0"/>
              <a:t>Patient Rated Tool</a:t>
            </a:r>
            <a:endParaRPr lang="en-US" sz="2400" dirty="0"/>
          </a:p>
        </p:txBody>
      </p:sp>
    </p:spTree>
    <p:extLst>
      <p:ext uri="{BB962C8B-B14F-4D97-AF65-F5344CB8AC3E}">
        <p14:creationId xmlns:p14="http://schemas.microsoft.com/office/powerpoint/2010/main" val="1431303467"/>
      </p:ext>
    </p:extLst>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914400"/>
            <a:ext cx="5791200" cy="4495800"/>
          </a:xfrm>
          <a:prstGeom prst="rect">
            <a:avLst/>
          </a:prstGeom>
        </p:spPr>
      </p:pic>
      <p:sp>
        <p:nvSpPr>
          <p:cNvPr id="14" name="Rectangle 13"/>
          <p:cNvSpPr/>
          <p:nvPr/>
        </p:nvSpPr>
        <p:spPr>
          <a:xfrm>
            <a:off x="0" y="5969000"/>
            <a:ext cx="9144000" cy="889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sz="1800"/>
            </a:pPr>
            <a:r>
              <a:rPr lang="en-US" sz="2400" dirty="0" smtClean="0">
                <a:solidFill>
                  <a:schemeClr val="tx1"/>
                </a:solidFill>
              </a:rPr>
              <a:t>        The </a:t>
            </a:r>
            <a:r>
              <a:rPr lang="en-US" sz="2400" dirty="0">
                <a:solidFill>
                  <a:schemeClr val="tx1"/>
                </a:solidFill>
              </a:rPr>
              <a:t>Patient List screen opens</a:t>
            </a:r>
          </a:p>
        </p:txBody>
      </p:sp>
      <p:pic>
        <p:nvPicPr>
          <p:cNvPr id="9" name="Squiggle Arrow BLUE"/>
          <p:cNvPicPr>
            <a:picLocks noChangeAspect="1" noChangeArrowheads="1"/>
          </p:cNvPicPr>
          <p:nvPr/>
        </p:nvPicPr>
        <p:blipFill>
          <a:blip r:embed="rId3" cstate="print"/>
          <a:srcRect/>
          <a:stretch>
            <a:fillRect/>
          </a:stretch>
        </p:blipFill>
        <p:spPr bwMode="auto">
          <a:xfrm>
            <a:off x="647699" y="6159412"/>
            <a:ext cx="1981200" cy="508176"/>
          </a:xfrm>
          <a:prstGeom prst="rect">
            <a:avLst/>
          </a:prstGeom>
          <a:noFill/>
          <a:ln w="9525">
            <a:noFill/>
            <a:miter lim="800000"/>
            <a:headEnd/>
            <a:tailEnd/>
          </a:ln>
          <a:effectLst/>
        </p:spPr>
      </p:pic>
    </p:spTree>
    <p:extLst>
      <p:ext uri="{BB962C8B-B14F-4D97-AF65-F5344CB8AC3E}">
        <p14:creationId xmlns:p14="http://schemas.microsoft.com/office/powerpoint/2010/main" val="3528867667"/>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533400"/>
            <a:ext cx="6858000" cy="5689600"/>
          </a:xfrm>
          <a:prstGeom prst="rect">
            <a:avLst/>
          </a:prstGeom>
        </p:spPr>
      </p:pic>
      <p:sp>
        <p:nvSpPr>
          <p:cNvPr id="14" name="Rectangle 13"/>
          <p:cNvSpPr/>
          <p:nvPr/>
        </p:nvSpPr>
        <p:spPr>
          <a:xfrm>
            <a:off x="423863" y="4735799"/>
            <a:ext cx="8296275" cy="194570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5111" lvl="0" indent="-395111">
              <a:buSzPct val="75000"/>
              <a:buChar char="•"/>
              <a:defRPr sz="1800"/>
            </a:pPr>
            <a:r>
              <a:rPr lang="en-US" dirty="0">
                <a:solidFill>
                  <a:schemeClr val="tx1"/>
                </a:solidFill>
              </a:rPr>
              <a:t>In this case the PHQ-2 screen is </a:t>
            </a:r>
            <a:r>
              <a:rPr lang="en-US" b="1" dirty="0">
                <a:solidFill>
                  <a:schemeClr val="tx1"/>
                </a:solidFill>
              </a:rPr>
              <a:t>negative</a:t>
            </a:r>
            <a:r>
              <a:rPr lang="en-US" dirty="0">
                <a:solidFill>
                  <a:schemeClr val="tx1"/>
                </a:solidFill>
              </a:rPr>
              <a:t> (&lt;3)</a:t>
            </a:r>
          </a:p>
          <a:p>
            <a:pPr marL="395111" lvl="0" indent="-395111">
              <a:buSzPct val="75000"/>
              <a:buChar char="•"/>
              <a:defRPr sz="1800"/>
            </a:pPr>
            <a:r>
              <a:rPr lang="en-US" dirty="0">
                <a:solidFill>
                  <a:schemeClr val="tx1"/>
                </a:solidFill>
              </a:rPr>
              <a:t>No more questions are required</a:t>
            </a:r>
          </a:p>
          <a:p>
            <a:pPr marL="395111" lvl="0" indent="-395111">
              <a:buSzPct val="75000"/>
              <a:buChar char="•"/>
              <a:defRPr sz="1800"/>
            </a:pPr>
            <a:r>
              <a:rPr lang="en-US" dirty="0">
                <a:solidFill>
                  <a:schemeClr val="tx1"/>
                </a:solidFill>
              </a:rPr>
              <a:t>The "Submit" bar is presented</a:t>
            </a:r>
          </a:p>
          <a:p>
            <a:pPr marL="395111" lvl="0" indent="-395111">
              <a:buSzPct val="75000"/>
              <a:buChar char="•"/>
              <a:defRPr sz="1800"/>
            </a:pPr>
            <a:r>
              <a:rPr lang="en-US" dirty="0">
                <a:solidFill>
                  <a:schemeClr val="tx1"/>
                </a:solidFill>
              </a:rPr>
              <a:t>The patient taps "Submit" and the screen is complete</a:t>
            </a:r>
          </a:p>
        </p:txBody>
      </p:sp>
      <p:pic>
        <p:nvPicPr>
          <p:cNvPr id="5" name="Circle YELLOW"/>
          <p:cNvPicPr>
            <a:picLocks noChangeAspect="1" noChangeArrowheads="1"/>
          </p:cNvPicPr>
          <p:nvPr/>
        </p:nvPicPr>
        <p:blipFill>
          <a:blip r:embed="rId4" cstate="print"/>
          <a:srcRect/>
          <a:stretch>
            <a:fillRect/>
          </a:stretch>
        </p:blipFill>
        <p:spPr bwMode="auto">
          <a:xfrm>
            <a:off x="3975100" y="3466439"/>
            <a:ext cx="1041400" cy="1065340"/>
          </a:xfrm>
          <a:prstGeom prst="rect">
            <a:avLst/>
          </a:prstGeom>
          <a:noFill/>
          <a:ln w="9525">
            <a:noFill/>
            <a:miter lim="800000"/>
            <a:headEnd/>
            <a:tailEnd/>
          </a:ln>
          <a:effectLst/>
        </p:spPr>
      </p:pic>
      <p:pic>
        <p:nvPicPr>
          <p:cNvPr id="6" name="Picture 1" descr="Description: Description: Description: Description: Description: vs6_logo_bitmap_medium"/>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7911123" y="487209"/>
            <a:ext cx="1085576"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282895790"/>
      </p:ext>
    </p:ext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6553200" y="1397000"/>
            <a:ext cx="594360" cy="792480"/>
          </a:xfrm>
          <a:prstGeom prst="ellipse">
            <a:avLst/>
          </a:prstGeom>
          <a:solidFill>
            <a:schemeClr val="bg1"/>
          </a:solidFill>
          <a:ln w="88900">
            <a:solidFill>
              <a:schemeClr val="tx2"/>
            </a:solidFill>
          </a:ln>
          <a:effectLst>
            <a:outerShdw blurRad="381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solidFill>
                  <a:schemeClr val="accent4"/>
                </a:solidFill>
                <a:latin typeface="+mj-lt"/>
              </a:rPr>
              <a:t>3</a:t>
            </a:r>
            <a:endParaRPr lang="en-US" sz="2800" dirty="0">
              <a:solidFill>
                <a:schemeClr val="accent4"/>
              </a:solidFill>
              <a:latin typeface="+mj-lt"/>
            </a:endParaRPr>
          </a:p>
        </p:txBody>
      </p:sp>
      <p:sp>
        <p:nvSpPr>
          <p:cNvPr id="10" name="Rectangle 9"/>
          <p:cNvSpPr/>
          <p:nvPr/>
        </p:nvSpPr>
        <p:spPr>
          <a:xfrm>
            <a:off x="0" y="5943600"/>
            <a:ext cx="9144000" cy="889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sz="1800"/>
            </a:pPr>
            <a:r>
              <a:rPr lang="en-US" dirty="0">
                <a:solidFill>
                  <a:schemeClr val="tx1"/>
                </a:solidFill>
              </a:rPr>
              <a:t>The application opens to the scores and meanings for the questionnaires the patient just completed.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685800"/>
            <a:ext cx="5715000" cy="4648200"/>
          </a:xfrm>
          <a:prstGeom prst="rect">
            <a:avLst/>
          </a:prstGeom>
        </p:spPr>
      </p:pic>
      <p:pic>
        <p:nvPicPr>
          <p:cNvPr id="5" name="Picture 1" descr="Description: Description: Description: Description: Description: vs6_logo_bitmap_medium"/>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620000" y="513159"/>
            <a:ext cx="1085576"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63387516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pressive Checkli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664" y="990600"/>
            <a:ext cx="4346962" cy="3052673"/>
          </a:xfrm>
          <a:prstGeom prst="rect">
            <a:avLst/>
          </a:prstGeom>
          <a:noFill/>
          <a:ln w="952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FCC00"/>
                  </a:outerShdw>
                </a:effectLst>
              </a14:hiddenEffects>
            </a:ext>
          </a:extLst>
        </p:spPr>
      </p:pic>
      <p:pic>
        <p:nvPicPr>
          <p:cNvPr id="3075" name="Picture 3" descr="depressive checklist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1435" y="4035458"/>
            <a:ext cx="4239419" cy="1622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pic>
      <p:sp>
        <p:nvSpPr>
          <p:cNvPr id="2" name="Text Box 4"/>
          <p:cNvSpPr txBox="1">
            <a:spLocks noChangeArrowheads="1"/>
          </p:cNvSpPr>
          <p:nvPr/>
        </p:nvSpPr>
        <p:spPr bwMode="auto">
          <a:xfrm>
            <a:off x="304800" y="381000"/>
            <a:ext cx="59436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800080"/>
                </a:solidFill>
                <a:effectLst/>
                <a:latin typeface="Calibri" pitchFamily="34" charset="0"/>
                <a:cs typeface="Arial" pitchFamily="34" charset="0"/>
              </a:rPr>
              <a:t>Major Depressive Episode Checklist </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5"/>
          <p:cNvSpPr txBox="1">
            <a:spLocks noChangeArrowheads="1"/>
          </p:cNvSpPr>
          <p:nvPr/>
        </p:nvSpPr>
        <p:spPr bwMode="auto">
          <a:xfrm>
            <a:off x="-17585" y="6064739"/>
            <a:ext cx="9144000" cy="590012"/>
          </a:xfrm>
          <a:prstGeom prst="rect">
            <a:avLst/>
          </a:prstGeom>
          <a:solidFill>
            <a:schemeClr val="accent3">
              <a:lumMod val="40000"/>
              <a:lumOff val="60000"/>
            </a:schemeClr>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1" u="none" strike="noStrike" cap="none" normalizeH="0" baseline="0" dirty="0" smtClean="0">
                <a:ln>
                  <a:noFill/>
                </a:ln>
                <a:solidFill>
                  <a:srgbClr val="003380"/>
                </a:solidFill>
                <a:effectLst/>
                <a:latin typeface="Franklin Gothic Book" pitchFamily="34" charset="0"/>
                <a:cs typeface="Arial" pitchFamily="34" charset="0"/>
              </a:rPr>
              <a:t>It’s also available in Spanish</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944562"/>
            <a:ext cx="71437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pic>
      <p:pic>
        <p:nvPicPr>
          <p:cNvPr id="11" name="Picture 1" descr="Description: Description: Description: Description: Description: vs6_logo_bitmap_medium"/>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7467600" y="348600"/>
            <a:ext cx="1299745" cy="4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2458001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diagnostic &amp; coding instruc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295400"/>
            <a:ext cx="5976891" cy="4486275"/>
          </a:xfrm>
          <a:prstGeom prst="rect">
            <a:avLst/>
          </a:prstGeom>
          <a:noFill/>
          <a:ln w="9525" algn="in">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FCC00"/>
                  </a:outerShdw>
                </a:effectLst>
              </a14:hiddenEffects>
            </a:ext>
          </a:extLst>
        </p:spPr>
      </p:pic>
      <p:sp>
        <p:nvSpPr>
          <p:cNvPr id="3" name="Text Box 2"/>
          <p:cNvSpPr txBox="1">
            <a:spLocks noChangeArrowheads="1"/>
          </p:cNvSpPr>
          <p:nvPr/>
        </p:nvSpPr>
        <p:spPr bwMode="auto">
          <a:xfrm>
            <a:off x="1523999" y="304800"/>
            <a:ext cx="6053091" cy="762000"/>
          </a:xfrm>
          <a:prstGeom prst="rect">
            <a:avLst/>
          </a:prstGeom>
          <a:solidFill>
            <a:srgbClr val="F3F3F3">
              <a:alpha val="48000"/>
            </a:srgbClr>
          </a:solidFill>
          <a:ln>
            <a:noFill/>
          </a:ln>
          <a:effectLst/>
          <a:extLst>
            <a:ext uri="{91240B29-F687-4F45-9708-019B960494DF}">
              <a14:hiddenLine xmlns:a14="http://schemas.microsoft.com/office/drawing/2010/main" w="12700" algn="in">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2000" b="1" i="0" u="none" strike="noStrike" cap="none" normalizeH="0" baseline="0" dirty="0" smtClean="0">
                <a:ln>
                  <a:noFill/>
                </a:ln>
                <a:solidFill>
                  <a:srgbClr val="800080"/>
                </a:solidFill>
                <a:effectLst/>
                <a:latin typeface="Calibri" pitchFamily="34" charset="0"/>
                <a:cs typeface="Arial" pitchFamily="34" charset="0"/>
              </a:rPr>
              <a:t>Diagnostic and Coding Instructions for MDD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1" descr="Description: Description: Description: Description: Description: vs6_logo_bitmap_medium"/>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467600" y="467672"/>
            <a:ext cx="1371600" cy="43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1046907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575" y="6273800"/>
            <a:ext cx="9144000" cy="584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sz="1800"/>
            </a:pPr>
            <a:r>
              <a:rPr lang="en-US" sz="1600" dirty="0" smtClean="0">
                <a:solidFill>
                  <a:schemeClr val="tx1"/>
                </a:solidFill>
              </a:rPr>
              <a:t>Once you have checked all of the appropriate treatment options, tap “Submit Follow-up.“</a:t>
            </a:r>
            <a:endParaRPr lang="en-US" sz="1600" dirty="0">
              <a:solidFill>
                <a:schemeClr val="tx1"/>
              </a:solidFill>
            </a:endParaRPr>
          </a:p>
        </p:txBody>
      </p:sp>
      <p:pic>
        <p:nvPicPr>
          <p:cNvPr id="6" name="Circle YELLOW"/>
          <p:cNvPicPr>
            <a:picLocks noChangeAspect="1" noChangeArrowheads="1"/>
          </p:cNvPicPr>
          <p:nvPr/>
        </p:nvPicPr>
        <p:blipFill>
          <a:blip r:embed="rId2" cstate="print"/>
          <a:srcRect/>
          <a:stretch>
            <a:fillRect/>
          </a:stretch>
        </p:blipFill>
        <p:spPr bwMode="auto">
          <a:xfrm>
            <a:off x="4876800" y="3276162"/>
            <a:ext cx="533400" cy="545663"/>
          </a:xfrm>
          <a:prstGeom prst="rect">
            <a:avLst/>
          </a:prstGeom>
          <a:noFill/>
          <a:ln w="9525">
            <a:noFill/>
            <a:miter lim="800000"/>
            <a:headEnd/>
            <a:tailEnd/>
          </a:ln>
          <a:effectLst/>
        </p:spPr>
      </p:pic>
      <p:pic>
        <p:nvPicPr>
          <p:cNvPr id="7" name="Arrow"/>
          <p:cNvPicPr>
            <a:picLocks noChangeAspect="1" noChangeArrowheads="1"/>
          </p:cNvPicPr>
          <p:nvPr/>
        </p:nvPicPr>
        <p:blipFill>
          <a:blip r:embed="rId3" cstate="print"/>
          <a:srcRect/>
          <a:stretch>
            <a:fillRect/>
          </a:stretch>
        </p:blipFill>
        <p:spPr bwMode="auto">
          <a:xfrm>
            <a:off x="1295401" y="5257800"/>
            <a:ext cx="677895" cy="912989"/>
          </a:xfrm>
          <a:prstGeom prst="rect">
            <a:avLst/>
          </a:prstGeom>
          <a:noFill/>
          <a:ln w="9525">
            <a:noFill/>
            <a:miter lim="800000"/>
            <a:headEnd/>
            <a:tailEnd/>
          </a:ln>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0900" y="193675"/>
            <a:ext cx="6045200" cy="6045200"/>
          </a:xfrm>
          <a:prstGeom prst="rect">
            <a:avLst/>
          </a:prstGeom>
        </p:spPr>
      </p:pic>
    </p:spTree>
    <p:extLst>
      <p:ext uri="{BB962C8B-B14F-4D97-AF65-F5344CB8AC3E}">
        <p14:creationId xmlns:p14="http://schemas.microsoft.com/office/powerpoint/2010/main" val="365644041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239000" cy="919163"/>
          </a:xfrm>
        </p:spPr>
        <p:txBody>
          <a:bodyPr>
            <a:normAutofit fontScale="90000"/>
          </a:bodyPr>
          <a:lstStyle/>
          <a:p>
            <a:r>
              <a:rPr lang="en-US" dirty="0" smtClean="0"/>
              <a:t>UT Southwestern Medical Center:</a:t>
            </a:r>
            <a:br>
              <a:rPr lang="en-US" dirty="0" smtClean="0"/>
            </a:br>
            <a:r>
              <a:rPr lang="en-US" dirty="0" smtClean="0"/>
              <a:t>Areas of Focus in the Waiver</a:t>
            </a:r>
            <a:br>
              <a:rPr lang="en-US" dirty="0" smtClean="0"/>
            </a:br>
            <a:endParaRPr lang="en-US" dirty="0"/>
          </a:p>
        </p:txBody>
      </p:sp>
      <p:sp>
        <p:nvSpPr>
          <p:cNvPr id="3" name="Content Placeholder 2"/>
          <p:cNvSpPr>
            <a:spLocks noGrp="1"/>
          </p:cNvSpPr>
          <p:nvPr>
            <p:ph idx="1"/>
          </p:nvPr>
        </p:nvSpPr>
        <p:spPr>
          <a:xfrm>
            <a:off x="1219200" y="2133600"/>
            <a:ext cx="6705600" cy="4525963"/>
          </a:xfrm>
        </p:spPr>
        <p:txBody>
          <a:bodyPr/>
          <a:lstStyle/>
          <a:p>
            <a:pPr marL="400050"/>
            <a:endParaRPr lang="en-US" altLang="en-US" dirty="0">
              <a:latin typeface="Helvetica Light" pitchFamily="123" charset="0"/>
              <a:cs typeface="Helvetica Light" pitchFamily="123" charset="0"/>
            </a:endParaRPr>
          </a:p>
          <a:p>
            <a:pPr lvl="1"/>
            <a:endParaRPr lang="en-US" dirty="0"/>
          </a:p>
        </p:txBody>
      </p:sp>
      <p:sp>
        <p:nvSpPr>
          <p:cNvPr id="4" name="Content Placeholder 4"/>
          <p:cNvSpPr txBox="1">
            <a:spLocks/>
          </p:cNvSpPr>
          <p:nvPr/>
        </p:nvSpPr>
        <p:spPr>
          <a:xfrm>
            <a:off x="1066800" y="1752600"/>
            <a:ext cx="7997825" cy="43973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accent1"/>
                </a:solidFill>
                <a:latin typeface="Franklin Gothic Medium"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solidFill>
                <a:latin typeface="Franklin Gothic Medium"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Franklin Gothic Medium"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solidFill>
                <a:latin typeface="Franklin Gothic Medium"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solidFill>
                <a:latin typeface="Franklin Gothic Medium"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000" dirty="0" smtClean="0"/>
              <a:t>Expand access to services for those who otherwise would not have access.</a:t>
            </a:r>
          </a:p>
          <a:p>
            <a:pPr>
              <a:defRPr/>
            </a:pPr>
            <a:r>
              <a:rPr lang="en-US" sz="2000" dirty="0" smtClean="0"/>
              <a:t>Innovate new service delivery options</a:t>
            </a:r>
          </a:p>
          <a:p>
            <a:pPr>
              <a:defRPr/>
            </a:pPr>
            <a:r>
              <a:rPr lang="en-US" sz="2000" dirty="0" smtClean="0"/>
              <a:t>Strengthen Primary Care networks and target workforce development for medical professional shortages</a:t>
            </a:r>
          </a:p>
          <a:p>
            <a:pPr>
              <a:defRPr/>
            </a:pPr>
            <a:r>
              <a:rPr lang="en-US" sz="2000" dirty="0" smtClean="0"/>
              <a:t>Develop population health management and care coordination across the continuum of care</a:t>
            </a:r>
          </a:p>
          <a:p>
            <a:pPr>
              <a:defRPr/>
            </a:pPr>
            <a:r>
              <a:rPr lang="en-US" sz="2000" dirty="0" smtClean="0"/>
              <a:t>Breakdown silos of service delivery</a:t>
            </a:r>
          </a:p>
          <a:p>
            <a:pPr>
              <a:defRPr/>
            </a:pPr>
            <a:r>
              <a:rPr lang="en-US" sz="2000" dirty="0" smtClean="0"/>
              <a:t>Align healthcare initiatives</a:t>
            </a:r>
          </a:p>
          <a:p>
            <a:pPr>
              <a:defRPr/>
            </a:pPr>
            <a:r>
              <a:rPr lang="en-US" sz="2000" dirty="0" smtClean="0"/>
              <a:t>Begin implementing a pay for performance infrastructure</a:t>
            </a:r>
          </a:p>
          <a:p>
            <a:pPr>
              <a:defRPr/>
            </a:pPr>
            <a:r>
              <a:rPr lang="en-US" sz="2000" dirty="0" smtClean="0"/>
              <a:t>Establish the principles of the Triple Aim</a:t>
            </a:r>
          </a:p>
        </p:txBody>
      </p:sp>
    </p:spTree>
    <p:extLst>
      <p:ext uri="{BB962C8B-B14F-4D97-AF65-F5344CB8AC3E}">
        <p14:creationId xmlns:p14="http://schemas.microsoft.com/office/powerpoint/2010/main" val="4583760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567" y="182033"/>
            <a:ext cx="6608233" cy="6608233"/>
          </a:xfrm>
          <a:prstGeom prst="rect">
            <a:avLst/>
          </a:prstGeom>
        </p:spPr>
      </p:pic>
      <p:sp>
        <p:nvSpPr>
          <p:cNvPr id="10" name="Rectangle 9"/>
          <p:cNvSpPr/>
          <p:nvPr/>
        </p:nvSpPr>
        <p:spPr>
          <a:xfrm>
            <a:off x="0" y="6167966"/>
            <a:ext cx="9144000" cy="69003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sz="1800"/>
            </a:pPr>
            <a:r>
              <a:rPr lang="en-US" sz="1600" dirty="0" smtClean="0">
                <a:solidFill>
                  <a:schemeClr val="tx1"/>
                </a:solidFill>
              </a:rPr>
              <a:t>Tap the “CPT Code Reference” button to see these pages. . . </a:t>
            </a:r>
            <a:endParaRPr lang="en-US" sz="1600" dirty="0">
              <a:solidFill>
                <a:schemeClr val="tx1"/>
              </a:solidFill>
            </a:endParaRPr>
          </a:p>
        </p:txBody>
      </p:sp>
      <p:pic>
        <p:nvPicPr>
          <p:cNvPr id="6" name="Arrow PLUM"/>
          <p:cNvPicPr>
            <a:picLocks noChangeAspect="1" noChangeArrowheads="1"/>
          </p:cNvPicPr>
          <p:nvPr/>
        </p:nvPicPr>
        <p:blipFill>
          <a:blip r:embed="rId4" cstate="print"/>
          <a:srcRect/>
          <a:stretch>
            <a:fillRect/>
          </a:stretch>
        </p:blipFill>
        <p:spPr bwMode="auto">
          <a:xfrm rot="1266279">
            <a:off x="2376299" y="1692228"/>
            <a:ext cx="1079500" cy="372533"/>
          </a:xfrm>
          <a:prstGeom prst="rect">
            <a:avLst/>
          </a:prstGeom>
          <a:noFill/>
          <a:ln w="9525">
            <a:noFill/>
            <a:miter lim="800000"/>
            <a:headEnd/>
            <a:tailEnd/>
          </a:ln>
          <a:effectLst/>
        </p:spPr>
      </p:pic>
      <p:pic>
        <p:nvPicPr>
          <p:cNvPr id="8" name="Arrow"/>
          <p:cNvPicPr>
            <a:picLocks noChangeAspect="1" noChangeArrowheads="1"/>
          </p:cNvPicPr>
          <p:nvPr/>
        </p:nvPicPr>
        <p:blipFill>
          <a:blip r:embed="rId5" cstate="print"/>
          <a:srcRect/>
          <a:stretch>
            <a:fillRect/>
          </a:stretch>
        </p:blipFill>
        <p:spPr bwMode="auto">
          <a:xfrm rot="16200000">
            <a:off x="7053243" y="2017592"/>
            <a:ext cx="903860" cy="684742"/>
          </a:xfrm>
          <a:prstGeom prst="rect">
            <a:avLst/>
          </a:prstGeom>
          <a:noFill/>
          <a:ln w="9525">
            <a:noFill/>
            <a:miter lim="800000"/>
            <a:headEnd/>
            <a:tailEnd/>
          </a:ln>
          <a:effectLst/>
        </p:spPr>
      </p:pic>
    </p:spTree>
    <p:extLst>
      <p:ext uri="{BB962C8B-B14F-4D97-AF65-F5344CB8AC3E}">
        <p14:creationId xmlns:p14="http://schemas.microsoft.com/office/powerpoint/2010/main" val="356942073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5145"/>
            <a:ext cx="6629400" cy="6629400"/>
          </a:xfrm>
          <a:prstGeom prst="rect">
            <a:avLst/>
          </a:prstGeom>
        </p:spPr>
      </p:pic>
    </p:spTree>
    <p:extLst>
      <p:ext uri="{BB962C8B-B14F-4D97-AF65-F5344CB8AC3E}">
        <p14:creationId xmlns:p14="http://schemas.microsoft.com/office/powerpoint/2010/main" val="3913399681"/>
      </p:ext>
    </p:extLst>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95400" y="2438400"/>
            <a:ext cx="7239000" cy="919163"/>
          </a:xfrm>
        </p:spPr>
        <p:txBody>
          <a:bodyPr>
            <a:normAutofit/>
          </a:bodyPr>
          <a:lstStyle/>
          <a:p>
            <a:pPr algn="ctr"/>
            <a:r>
              <a:rPr lang="en-US" sz="4400" dirty="0" smtClean="0"/>
              <a:t>VitalSign</a:t>
            </a:r>
            <a:r>
              <a:rPr lang="en-US" sz="4400" baseline="30000" dirty="0" smtClean="0"/>
              <a:t>6</a:t>
            </a:r>
            <a:r>
              <a:rPr lang="en-US" sz="4400" dirty="0" smtClean="0"/>
              <a:t> Outcomes Data</a:t>
            </a:r>
            <a:endParaRPr lang="en-US" sz="4400" dirty="0"/>
          </a:p>
        </p:txBody>
      </p:sp>
    </p:spTree>
    <p:extLst>
      <p:ext uri="{BB962C8B-B14F-4D97-AF65-F5344CB8AC3E}">
        <p14:creationId xmlns:p14="http://schemas.microsoft.com/office/powerpoint/2010/main" val="2616106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lgn="ctr"/>
            <a:r>
              <a:rPr lang="en-US" sz="2000" dirty="0" smtClean="0"/>
              <a:t>VitalSign</a:t>
            </a:r>
            <a:r>
              <a:rPr lang="en-US" sz="2000" baseline="30000" dirty="0" smtClean="0"/>
              <a:t>6</a:t>
            </a:r>
            <a:r>
              <a:rPr lang="en-US" sz="2000" dirty="0" smtClean="0"/>
              <a:t> Screening Data </a:t>
            </a:r>
            <a:r>
              <a:rPr lang="en-US" sz="2000" dirty="0"/>
              <a:t>– TOTAL </a:t>
            </a:r>
            <a:r>
              <a:rPr lang="en-US" sz="2000" dirty="0" smtClean="0"/>
              <a:t/>
            </a:r>
            <a:br>
              <a:rPr lang="en-US" sz="2000" dirty="0" smtClean="0"/>
            </a:br>
            <a:r>
              <a:rPr lang="en-US" sz="2000" dirty="0" smtClean="0"/>
              <a:t>(Total</a:t>
            </a:r>
            <a:r>
              <a:rPr lang="en-US" sz="2000" dirty="0"/>
              <a:t>, </a:t>
            </a:r>
            <a:r>
              <a:rPr lang="en-US" sz="2000" dirty="0" smtClean="0"/>
              <a:t>Positive</a:t>
            </a:r>
            <a:r>
              <a:rPr lang="en-US" sz="2000" dirty="0"/>
              <a:t>, </a:t>
            </a:r>
            <a:r>
              <a:rPr lang="en-US" sz="2000" dirty="0" smtClean="0"/>
              <a:t>Negative)</a:t>
            </a:r>
            <a:br>
              <a:rPr lang="en-US" sz="2000" dirty="0" smtClean="0"/>
            </a:br>
            <a:r>
              <a:rPr lang="en-US" sz="2000" dirty="0"/>
              <a:t>August 21, 2014 – May 20, 2015</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733536222"/>
              </p:ext>
            </p:extLst>
          </p:nvPr>
        </p:nvGraphicFramePr>
        <p:xfrm>
          <a:off x="1295400" y="1701800"/>
          <a:ext cx="3352800" cy="4368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904972" y="5867400"/>
            <a:ext cx="2321725" cy="584775"/>
          </a:xfrm>
          <a:prstGeom prst="rect">
            <a:avLst/>
          </a:prstGeom>
          <a:noFill/>
        </p:spPr>
        <p:txBody>
          <a:bodyPr wrap="none" rtlCol="0">
            <a:spAutoFit/>
          </a:bodyPr>
          <a:lstStyle/>
          <a:p>
            <a:pPr algn="ctr"/>
            <a:r>
              <a:rPr lang="en-US" sz="1600" b="1" dirty="0" smtClean="0"/>
              <a:t>Total Number of Patients</a:t>
            </a:r>
          </a:p>
          <a:p>
            <a:pPr algn="ctr"/>
            <a:r>
              <a:rPr lang="en-US" sz="1600" b="1" dirty="0" smtClean="0"/>
              <a:t>Screened</a:t>
            </a:r>
            <a:endParaRPr lang="en-US" sz="1600" b="1" dirty="0"/>
          </a:p>
        </p:txBody>
      </p:sp>
      <p:pic>
        <p:nvPicPr>
          <p:cNvPr id="6" name="Circle PLUM"/>
          <p:cNvPicPr>
            <a:picLocks noChangeAspect="1" noChangeArrowheads="1"/>
          </p:cNvPicPr>
          <p:nvPr/>
        </p:nvPicPr>
        <p:blipFill>
          <a:blip r:embed="rId4" cstate="print"/>
          <a:srcRect/>
          <a:stretch>
            <a:fillRect/>
          </a:stretch>
        </p:blipFill>
        <p:spPr bwMode="auto">
          <a:xfrm>
            <a:off x="2438400" y="1498600"/>
            <a:ext cx="1473200" cy="1507067"/>
          </a:xfrm>
          <a:prstGeom prst="rect">
            <a:avLst/>
          </a:prstGeom>
          <a:noFill/>
          <a:ln w="9525">
            <a:noFill/>
            <a:miter lim="800000"/>
            <a:headEnd/>
            <a:tailEnd/>
          </a:ln>
          <a:effectLst/>
        </p:spPr>
      </p:pic>
      <p:sp>
        <p:nvSpPr>
          <p:cNvPr id="8" name="TextBox 7"/>
          <p:cNvSpPr txBox="1"/>
          <p:nvPr/>
        </p:nvSpPr>
        <p:spPr>
          <a:xfrm>
            <a:off x="3657600" y="6400800"/>
            <a:ext cx="22860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t>And They Said It Cannot Be Done</a:t>
            </a:r>
          </a:p>
        </p:txBody>
      </p:sp>
      <p:graphicFrame>
        <p:nvGraphicFramePr>
          <p:cNvPr id="9" name="Chart 8"/>
          <p:cNvGraphicFramePr>
            <a:graphicFrameLocks/>
          </p:cNvGraphicFramePr>
          <p:nvPr>
            <p:extLst>
              <p:ext uri="{D42A27DB-BD31-4B8C-83A1-F6EECF244321}">
                <p14:modId xmlns:p14="http://schemas.microsoft.com/office/powerpoint/2010/main" val="1913428564"/>
              </p:ext>
            </p:extLst>
          </p:nvPr>
        </p:nvGraphicFramePr>
        <p:xfrm>
          <a:off x="4495800" y="1447800"/>
          <a:ext cx="4615262" cy="4648200"/>
        </p:xfrm>
        <a:graphic>
          <a:graphicData uri="http://schemas.openxmlformats.org/drawingml/2006/chart">
            <c:chart xmlns:c="http://schemas.openxmlformats.org/drawingml/2006/chart" xmlns:r="http://schemas.openxmlformats.org/officeDocument/2006/relationships" r:id="rId5"/>
          </a:graphicData>
        </a:graphic>
      </p:graphicFrame>
      <p:pic>
        <p:nvPicPr>
          <p:cNvPr id="10" name="Circle YELLOW"/>
          <p:cNvPicPr>
            <a:picLocks noChangeAspect="1" noChangeArrowheads="1"/>
          </p:cNvPicPr>
          <p:nvPr/>
        </p:nvPicPr>
        <p:blipFill>
          <a:blip r:embed="rId6" cstate="print"/>
          <a:srcRect/>
          <a:stretch>
            <a:fillRect/>
          </a:stretch>
        </p:blipFill>
        <p:spPr bwMode="auto">
          <a:xfrm>
            <a:off x="5486400" y="2971800"/>
            <a:ext cx="1688387" cy="1295400"/>
          </a:xfrm>
          <a:prstGeom prst="rect">
            <a:avLst/>
          </a:prstGeom>
          <a:noFill/>
          <a:ln w="9525">
            <a:noFill/>
            <a:miter lim="800000"/>
            <a:headEnd/>
            <a:tailEnd/>
          </a:ln>
          <a:effectLst/>
        </p:spPr>
      </p:pic>
      <p:sp>
        <p:nvSpPr>
          <p:cNvPr id="3" name="TextBox 2"/>
          <p:cNvSpPr txBox="1"/>
          <p:nvPr/>
        </p:nvSpPr>
        <p:spPr>
          <a:xfrm>
            <a:off x="5715000" y="6096000"/>
            <a:ext cx="2668303" cy="253916"/>
          </a:xfrm>
          <a:prstGeom prst="rect">
            <a:avLst/>
          </a:prstGeom>
          <a:noFill/>
        </p:spPr>
        <p:txBody>
          <a:bodyPr wrap="none" rtlCol="0">
            <a:spAutoFit/>
          </a:bodyPr>
          <a:lstStyle/>
          <a:p>
            <a:r>
              <a:rPr lang="en-US" sz="1050" dirty="0" smtClean="0"/>
              <a:t>*Total patients with positive PHQ-9 is 1500.</a:t>
            </a:r>
            <a:endParaRPr lang="en-US" sz="1050" dirty="0"/>
          </a:p>
        </p:txBody>
      </p:sp>
    </p:spTree>
    <p:extLst>
      <p:ext uri="{BB962C8B-B14F-4D97-AF65-F5344CB8AC3E}">
        <p14:creationId xmlns:p14="http://schemas.microsoft.com/office/powerpoint/2010/main" val="1832317893"/>
      </p:ext>
    </p:extLst>
  </p:cSld>
  <p:clrMapOvr>
    <a:masterClrMapping/>
  </p:clrMapOvr>
  <p:transition>
    <p:wipe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2000" dirty="0" smtClean="0"/>
              <a:t>Screening Data by Months</a:t>
            </a:r>
            <a:br>
              <a:rPr lang="en-US" sz="2000" dirty="0" smtClean="0"/>
            </a:br>
            <a:r>
              <a:rPr lang="en-US" sz="2000" dirty="0" smtClean="0"/>
              <a:t>(Total</a:t>
            </a:r>
            <a:r>
              <a:rPr lang="en-US" sz="2000" dirty="0"/>
              <a:t>, </a:t>
            </a:r>
            <a:r>
              <a:rPr lang="en-US" sz="2000" dirty="0" smtClean="0"/>
              <a:t>Positive</a:t>
            </a:r>
            <a:r>
              <a:rPr lang="en-US" sz="2000" dirty="0"/>
              <a:t>, </a:t>
            </a:r>
            <a:r>
              <a:rPr lang="en-US" sz="2000" dirty="0" smtClean="0"/>
              <a:t>Negative</a:t>
            </a:r>
            <a:r>
              <a:rPr lang="en-US" sz="2000" dirty="0"/>
              <a:t>, MDD </a:t>
            </a:r>
            <a:r>
              <a:rPr lang="en-US" sz="2000" dirty="0" smtClean="0"/>
              <a:t>Confirmed)</a:t>
            </a:r>
            <a:br>
              <a:rPr lang="en-US" sz="2000" dirty="0" smtClean="0"/>
            </a:br>
            <a:r>
              <a:rPr lang="en-US" sz="2000" dirty="0" smtClean="0"/>
              <a:t>August 21, 2014 – May 20, 2015</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0613190"/>
              </p:ext>
            </p:extLst>
          </p:nvPr>
        </p:nvGraphicFramePr>
        <p:xfrm>
          <a:off x="990600" y="1295400"/>
          <a:ext cx="7924800" cy="533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867270728"/>
              </p:ext>
            </p:extLst>
          </p:nvPr>
        </p:nvGraphicFramePr>
        <p:xfrm>
          <a:off x="0" y="26377"/>
          <a:ext cx="13103225" cy="9814019"/>
        </p:xfrm>
        <a:graphic>
          <a:graphicData uri="http://schemas.openxmlformats.org/presentationml/2006/ole">
            <mc:AlternateContent xmlns:mc="http://schemas.openxmlformats.org/markup-compatibility/2006">
              <mc:Choice xmlns:v="urn:schemas-microsoft-com:vml" Requires="v">
                <p:oleObj spid="_x0000_s3112" name="Visio" r:id="rId4" imgW="14735212" imgH="10868040" progId="">
                  <p:embed/>
                </p:oleObj>
              </mc:Choice>
              <mc:Fallback>
                <p:oleObj name="Visio" r:id="rId4" imgW="14735212" imgH="10868040"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377"/>
                        <a:ext cx="13103225" cy="98140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3"/>
          <p:cNvSpPr txBox="1">
            <a:spLocks noChangeArrowheads="1"/>
          </p:cNvSpPr>
          <p:nvPr/>
        </p:nvSpPr>
        <p:spPr bwMode="auto">
          <a:xfrm>
            <a:off x="3657601" y="304800"/>
            <a:ext cx="4810125" cy="584200"/>
          </a:xfrm>
          <a:prstGeom prst="rect">
            <a:avLst/>
          </a:prstGeom>
          <a:solidFill>
            <a:srgbClr val="80008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Segoe UI" pitchFamily="34" charset="0"/>
                <a:cs typeface="Arial" pitchFamily="34" charset="0"/>
              </a:rPr>
              <a:t>VS</a:t>
            </a:r>
            <a:r>
              <a:rPr kumimoji="0" lang="en-US" altLang="en-US" sz="1800" b="1" i="0" u="none" strike="noStrike" cap="none" normalizeH="0" baseline="30000" dirty="0" smtClean="0">
                <a:ln>
                  <a:noFill/>
                </a:ln>
                <a:solidFill>
                  <a:srgbClr val="FFFFFF"/>
                </a:solidFill>
                <a:effectLst/>
                <a:latin typeface="Segoe UI" pitchFamily="34" charset="0"/>
                <a:cs typeface="Arial" pitchFamily="34" charset="0"/>
              </a:rPr>
              <a:t>6</a:t>
            </a:r>
            <a:r>
              <a:rPr kumimoji="0" lang="en-US" altLang="en-US" sz="1800" b="1" i="0" u="none" strike="noStrike" cap="none" normalizeH="0" baseline="0" dirty="0" smtClean="0">
                <a:ln>
                  <a:noFill/>
                </a:ln>
                <a:solidFill>
                  <a:srgbClr val="FFFFFF"/>
                </a:solidFill>
                <a:effectLst/>
                <a:latin typeface="Segoe UI" pitchFamily="34" charset="0"/>
                <a:cs typeface="Arial" pitchFamily="34" charset="0"/>
              </a:rPr>
              <a:t> Depression Screening Process</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b="1" dirty="0" smtClean="0">
                <a:solidFill>
                  <a:schemeClr val="accent6"/>
                </a:solidFill>
                <a:latin typeface="Segoe UI" pitchFamily="34" charset="0"/>
                <a:cs typeface="Arial" pitchFamily="34" charset="0"/>
              </a:rPr>
              <a:t>PRELIMINARY REPORT</a:t>
            </a:r>
            <a:endParaRPr kumimoji="0" lang="en-US" altLang="en-US" sz="1800" b="1" i="0" u="none" strike="noStrike" cap="none" normalizeH="0" baseline="0" dirty="0" smtClean="0">
              <a:ln>
                <a:noFill/>
              </a:ln>
              <a:solidFill>
                <a:schemeClr val="accent6"/>
              </a:solidFill>
              <a:effectLst/>
              <a:latin typeface="Arial" pitchFamily="34" charset="0"/>
              <a:cs typeface="Arial" pitchFamily="34" charset="0"/>
            </a:endParaRPr>
          </a:p>
        </p:txBody>
      </p:sp>
    </p:spTree>
    <p:extLst>
      <p:ext uri="{BB962C8B-B14F-4D97-AF65-F5344CB8AC3E}">
        <p14:creationId xmlns:p14="http://schemas.microsoft.com/office/powerpoint/2010/main" val="25166885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lgn="ctr"/>
            <a:r>
              <a:rPr lang="en-US" sz="2000" dirty="0"/>
              <a:t>PHQ 9 </a:t>
            </a:r>
            <a:r>
              <a:rPr lang="en-US" sz="2000" dirty="0" smtClean="0"/>
              <a:t>Score Changes </a:t>
            </a:r>
            <a:r>
              <a:rPr lang="en-US" sz="2000" dirty="0"/>
              <a:t>for </a:t>
            </a:r>
            <a:r>
              <a:rPr lang="en-US" sz="2000" dirty="0" smtClean="0"/>
              <a:t>Patients </a:t>
            </a:r>
            <a:r>
              <a:rPr lang="en-US" sz="2000" dirty="0"/>
              <a:t>in </a:t>
            </a:r>
            <a:r>
              <a:rPr lang="en-US" sz="2000" dirty="0" smtClean="0"/>
              <a:t>Measurement Based Treatment</a:t>
            </a:r>
            <a:br>
              <a:rPr lang="en-US" sz="2000" dirty="0" smtClean="0"/>
            </a:br>
            <a:r>
              <a:rPr lang="en-US" sz="2000" dirty="0"/>
              <a:t>August 21, 2014 – May 20, 2015</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77655455"/>
              </p:ext>
            </p:extLst>
          </p:nvPr>
        </p:nvGraphicFramePr>
        <p:xfrm>
          <a:off x="1447800" y="1295400"/>
          <a:ext cx="67056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181600" y="5867400"/>
            <a:ext cx="3352800" cy="6001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 typeface="Arial" charset="0"/>
              <a:buChar char="•"/>
            </a:pPr>
            <a:r>
              <a:rPr lang="en-US" b="1" dirty="0" smtClean="0"/>
              <a:t>Total Patients:  329</a:t>
            </a:r>
          </a:p>
          <a:p>
            <a:pPr>
              <a:buFont typeface="Arial" charset="0"/>
              <a:buChar char="•"/>
            </a:pPr>
            <a:r>
              <a:rPr lang="en-US" b="1" dirty="0" smtClean="0"/>
              <a:t>Those who scored positive on PHQ-9; confirmed Dx of MDD , are in MBC and have a follow up visit</a:t>
            </a:r>
          </a:p>
        </p:txBody>
      </p:sp>
      <p:sp>
        <p:nvSpPr>
          <p:cNvPr id="8" name="Left Arrow 7"/>
          <p:cNvSpPr/>
          <p:nvPr/>
        </p:nvSpPr>
        <p:spPr>
          <a:xfrm rot="19983990">
            <a:off x="5276320" y="3180580"/>
            <a:ext cx="1355632" cy="406400"/>
          </a:xfrm>
          <a:prstGeom prst="leftArrow">
            <a:avLst>
              <a:gd name="adj1" fmla="val 25697"/>
              <a:gd name="adj2" fmla="val 126620"/>
            </a:avLst>
          </a:prstGeom>
          <a:solidFill>
            <a:srgbClr val="672152"/>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4676667"/>
      </p:ext>
    </p:extLst>
  </p:cSld>
  <p:clrMapOvr>
    <a:masterClrMapping/>
  </p:clrMapOvr>
  <p:transition>
    <p:wipe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Measurement Based Care for those the VitalsSign</a:t>
            </a:r>
            <a:r>
              <a:rPr lang="en-US" baseline="30000" dirty="0" smtClean="0"/>
              <a:t>6</a:t>
            </a:r>
            <a:r>
              <a:rPr lang="en-US" dirty="0" smtClean="0"/>
              <a:t> Clinics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374786414"/>
              </p:ext>
            </p:extLst>
          </p:nvPr>
        </p:nvGraphicFramePr>
        <p:xfrm>
          <a:off x="1371600" y="1828800"/>
          <a:ext cx="71628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667000" y="6019800"/>
            <a:ext cx="3933664" cy="646331"/>
          </a:xfrm>
          <a:prstGeom prst="rect">
            <a:avLst/>
          </a:prstGeom>
          <a:noFill/>
        </p:spPr>
        <p:txBody>
          <a:bodyPr wrap="none" rtlCol="0">
            <a:spAutoFit/>
          </a:bodyPr>
          <a:lstStyle/>
          <a:p>
            <a:endParaRPr lang="en-US" dirty="0" smtClean="0"/>
          </a:p>
          <a:p>
            <a:r>
              <a:rPr lang="en-US" dirty="0" smtClean="0"/>
              <a:t>*N=898 patients diagnosed with MDD</a:t>
            </a:r>
            <a:endParaRPr lang="en-US" dirty="0"/>
          </a:p>
        </p:txBody>
      </p:sp>
    </p:spTree>
    <p:extLst>
      <p:ext uri="{BB962C8B-B14F-4D97-AF65-F5344CB8AC3E}">
        <p14:creationId xmlns:p14="http://schemas.microsoft.com/office/powerpoint/2010/main" val="2246660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7800"/>
            <a:ext cx="7239000" cy="1223963"/>
          </a:xfrm>
        </p:spPr>
        <p:txBody>
          <a:bodyPr>
            <a:noAutofit/>
          </a:bodyPr>
          <a:lstStyle/>
          <a:p>
            <a:pPr lvl="0" algn="ctr"/>
            <a:r>
              <a:rPr lang="en-US" sz="2000" dirty="0"/>
              <a:t>Improvement and remission in patients using Measurement Based </a:t>
            </a:r>
            <a:r>
              <a:rPr lang="en-US" sz="2000" dirty="0" smtClean="0"/>
              <a:t>Care</a:t>
            </a:r>
            <a:br>
              <a:rPr lang="en-US" sz="2000" dirty="0" smtClean="0"/>
            </a:br>
            <a:r>
              <a:rPr lang="en-US" sz="2000" dirty="0"/>
              <a:t>August 21, 2014 – May 20, 2015</a:t>
            </a:r>
          </a:p>
        </p:txBody>
      </p:sp>
      <p:sp>
        <p:nvSpPr>
          <p:cNvPr id="2" name="TextBox 1"/>
          <p:cNvSpPr txBox="1"/>
          <p:nvPr/>
        </p:nvSpPr>
        <p:spPr>
          <a:xfrm>
            <a:off x="1752600" y="6132155"/>
            <a:ext cx="2133600" cy="276999"/>
          </a:xfrm>
          <a:prstGeom prst="rect">
            <a:avLst/>
          </a:prstGeom>
          <a:noFill/>
        </p:spPr>
        <p:txBody>
          <a:bodyPr wrap="square" rtlCol="0">
            <a:spAutoFit/>
          </a:bodyPr>
          <a:lstStyle/>
          <a:p>
            <a:r>
              <a:rPr lang="en-US" sz="1200" dirty="0" smtClean="0"/>
              <a:t>*Total Patients:  108</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78082179"/>
              </p:ext>
            </p:extLst>
          </p:nvPr>
        </p:nvGraphicFramePr>
        <p:xfrm>
          <a:off x="1371600" y="1600201"/>
          <a:ext cx="6705600" cy="452543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752600" y="5885934"/>
            <a:ext cx="3276600" cy="276999"/>
          </a:xfrm>
          <a:prstGeom prst="rect">
            <a:avLst/>
          </a:prstGeom>
          <a:noFill/>
        </p:spPr>
        <p:txBody>
          <a:bodyPr wrap="square" rtlCol="0">
            <a:spAutoFit/>
          </a:bodyPr>
          <a:lstStyle/>
          <a:p>
            <a:r>
              <a:rPr lang="en-US" sz="1200" dirty="0" smtClean="0"/>
              <a:t>*Remission = PHQ-9 </a:t>
            </a:r>
            <a:r>
              <a:rPr lang="en-US" sz="1200" dirty="0"/>
              <a:t>less than </a:t>
            </a:r>
            <a:r>
              <a:rPr lang="en-US" sz="1200" dirty="0" smtClean="0"/>
              <a:t>5</a:t>
            </a:r>
            <a:endParaRPr lang="en-US" sz="1200" dirty="0"/>
          </a:p>
        </p:txBody>
      </p:sp>
      <p:pic>
        <p:nvPicPr>
          <p:cNvPr id="12" name="Circle YELLOW"/>
          <p:cNvPicPr>
            <a:picLocks noChangeAspect="1" noChangeArrowheads="1"/>
          </p:cNvPicPr>
          <p:nvPr/>
        </p:nvPicPr>
        <p:blipFill>
          <a:blip r:embed="rId3" cstate="print"/>
          <a:srcRect/>
          <a:stretch>
            <a:fillRect/>
          </a:stretch>
        </p:blipFill>
        <p:spPr bwMode="auto">
          <a:xfrm>
            <a:off x="3505200" y="2311400"/>
            <a:ext cx="1473200" cy="1507067"/>
          </a:xfrm>
          <a:prstGeom prst="rect">
            <a:avLst/>
          </a:prstGeom>
          <a:noFill/>
          <a:ln w="9525">
            <a:noFill/>
            <a:miter lim="800000"/>
            <a:headEnd/>
            <a:tailEnd/>
          </a:ln>
          <a:effectLst/>
        </p:spPr>
      </p:pic>
    </p:spTree>
    <p:extLst>
      <p:ext uri="{BB962C8B-B14F-4D97-AF65-F5344CB8AC3E}">
        <p14:creationId xmlns:p14="http://schemas.microsoft.com/office/powerpoint/2010/main" val="4245122634"/>
      </p:ext>
    </p:extLst>
  </p:cSld>
  <p:clrMapOvr>
    <a:masterClrMapping/>
  </p:clrMapOvr>
  <p:transition>
    <p:wipe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Clinic Impact</a:t>
            </a:r>
            <a:endParaRPr lang="en-US" sz="2800" dirty="0"/>
          </a:p>
        </p:txBody>
      </p:sp>
      <p:sp>
        <p:nvSpPr>
          <p:cNvPr id="4" name="Text Placeholder 3"/>
          <p:cNvSpPr>
            <a:spLocks noGrp="1"/>
          </p:cNvSpPr>
          <p:nvPr>
            <p:ph type="body" idx="1"/>
          </p:nvPr>
        </p:nvSpPr>
        <p:spPr>
          <a:xfrm>
            <a:off x="3657600" y="3581400"/>
            <a:ext cx="5181600" cy="1127123"/>
          </a:xfrm>
        </p:spPr>
        <p:txBody>
          <a:bodyPr>
            <a:normAutofit fontScale="85000" lnSpcReduction="10000"/>
          </a:bodyPr>
          <a:lstStyle/>
          <a:p>
            <a:r>
              <a:rPr lang="en-US" sz="3200" dirty="0" smtClean="0">
                <a:solidFill>
                  <a:srgbClr val="0057A6"/>
                </a:solidFill>
                <a:latin typeface="Franklin Gothic Demi Cond" pitchFamily="34" charset="0"/>
                <a:ea typeface="+mj-ea"/>
                <a:cs typeface="+mj-cs"/>
              </a:rPr>
              <a:t>Healthcare Services of North Texas</a:t>
            </a:r>
          </a:p>
          <a:p>
            <a:r>
              <a:rPr lang="en-US" sz="3200" dirty="0" smtClean="0">
                <a:solidFill>
                  <a:srgbClr val="0057A6"/>
                </a:solidFill>
                <a:latin typeface="Franklin Gothic Demi Cond" pitchFamily="34" charset="0"/>
                <a:ea typeface="+mj-ea"/>
                <a:cs typeface="+mj-cs"/>
              </a:rPr>
              <a:t>(HSNT)</a:t>
            </a:r>
            <a:endParaRPr lang="en-US" sz="3200" dirty="0"/>
          </a:p>
        </p:txBody>
      </p:sp>
    </p:spTree>
    <p:extLst>
      <p:ext uri="{BB962C8B-B14F-4D97-AF65-F5344CB8AC3E}">
        <p14:creationId xmlns:p14="http://schemas.microsoft.com/office/powerpoint/2010/main" val="3737291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239000" cy="919163"/>
          </a:xfrm>
        </p:spPr>
        <p:txBody>
          <a:bodyPr>
            <a:normAutofit fontScale="90000"/>
          </a:bodyPr>
          <a:lstStyle/>
          <a:p>
            <a:r>
              <a:rPr lang="en-US" sz="2700" dirty="0" smtClean="0"/>
              <a:t>Overview of VitalSign</a:t>
            </a:r>
            <a:r>
              <a:rPr lang="en-US" sz="2700" baseline="30000" dirty="0" smtClean="0"/>
              <a:t>6</a:t>
            </a:r>
            <a:r>
              <a:rPr lang="en-US" sz="2700" dirty="0" smtClean="0"/>
              <a:t>:</a:t>
            </a:r>
            <a:r>
              <a:rPr lang="en-US" sz="2700" baseline="30000" dirty="0" smtClean="0"/>
              <a:t/>
            </a:r>
            <a:br>
              <a:rPr lang="en-US" sz="2700" baseline="30000" dirty="0" smtClean="0"/>
            </a:br>
            <a:r>
              <a:rPr lang="en-US" sz="2700" dirty="0" smtClean="0"/>
              <a:t>Making </a:t>
            </a:r>
            <a:r>
              <a:rPr lang="en-US" sz="2700" dirty="0"/>
              <a:t>Screening for Depression the Sixth Vital Sign</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b="1" dirty="0" smtClean="0"/>
              <a:t>A Comprehensive </a:t>
            </a:r>
            <a:r>
              <a:rPr lang="en-US" b="1" dirty="0"/>
              <a:t>program </a:t>
            </a:r>
            <a:r>
              <a:rPr lang="en-US" b="1" dirty="0" smtClean="0"/>
              <a:t>to identify and treat depression </a:t>
            </a:r>
            <a:r>
              <a:rPr lang="en-US" b="1" dirty="0"/>
              <a:t>in </a:t>
            </a:r>
            <a:r>
              <a:rPr lang="en-US" b="1" dirty="0" smtClean="0"/>
              <a:t>the Primary Care Setting.</a:t>
            </a:r>
          </a:p>
          <a:p>
            <a:pPr marL="0" indent="0" algn="ctr">
              <a:buNone/>
            </a:pPr>
            <a:endParaRPr lang="en-US" dirty="0"/>
          </a:p>
          <a:p>
            <a:r>
              <a:rPr lang="en-US" dirty="0" smtClean="0"/>
              <a:t>It is a web </a:t>
            </a:r>
            <a:r>
              <a:rPr lang="en-US" dirty="0"/>
              <a:t>based </a:t>
            </a:r>
            <a:r>
              <a:rPr lang="en-US" dirty="0" smtClean="0"/>
              <a:t>application using the Patient </a:t>
            </a:r>
            <a:r>
              <a:rPr lang="en-US" dirty="0"/>
              <a:t>Health </a:t>
            </a:r>
            <a:r>
              <a:rPr lang="en-US" dirty="0" smtClean="0"/>
              <a:t>Questionnaire and other validated scales.</a:t>
            </a:r>
          </a:p>
          <a:p>
            <a:endParaRPr lang="en-US" dirty="0" smtClean="0"/>
          </a:p>
          <a:p>
            <a:r>
              <a:rPr lang="en-US" dirty="0" smtClean="0"/>
              <a:t>The iPad application allows for self rating during the triage process.</a:t>
            </a:r>
          </a:p>
          <a:p>
            <a:endParaRPr lang="en-US" dirty="0"/>
          </a:p>
          <a:p>
            <a:r>
              <a:rPr lang="en-US" dirty="0" smtClean="0"/>
              <a:t>Screening is just the first step- should be universal</a:t>
            </a:r>
          </a:p>
          <a:p>
            <a:endParaRPr lang="en-US" dirty="0" smtClean="0"/>
          </a:p>
          <a:p>
            <a:r>
              <a:rPr lang="en-US" dirty="0"/>
              <a:t>VS6 is a Measurement Based Care (MBC) </a:t>
            </a:r>
            <a:r>
              <a:rPr lang="en-US" dirty="0" smtClean="0"/>
              <a:t>approach</a:t>
            </a:r>
            <a:r>
              <a:rPr lang="en-US" dirty="0"/>
              <a:t> </a:t>
            </a:r>
            <a:r>
              <a:rPr lang="en-US" dirty="0" smtClean="0"/>
              <a:t>with the goal of full remission- should be routine </a:t>
            </a:r>
            <a:endParaRPr lang="en-US" dirty="0"/>
          </a:p>
          <a:p>
            <a:endParaRPr lang="en-US" dirty="0"/>
          </a:p>
        </p:txBody>
      </p:sp>
    </p:spTree>
    <p:extLst>
      <p:ext uri="{BB962C8B-B14F-4D97-AF65-F5344CB8AC3E}">
        <p14:creationId xmlns:p14="http://schemas.microsoft.com/office/powerpoint/2010/main" val="7842198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HSNT Stats as of May 2015</a:t>
            </a:r>
            <a:endParaRPr lang="en-US" dirty="0"/>
          </a:p>
        </p:txBody>
      </p:sp>
      <p:sp>
        <p:nvSpPr>
          <p:cNvPr id="5" name="Content Placeholder 4"/>
          <p:cNvSpPr>
            <a:spLocks noGrp="1"/>
          </p:cNvSpPr>
          <p:nvPr>
            <p:ph idx="1"/>
          </p:nvPr>
        </p:nvSpPr>
        <p:spPr>
          <a:xfrm>
            <a:off x="990601" y="1600201"/>
            <a:ext cx="7620000" cy="4525963"/>
          </a:xfrm>
        </p:spPr>
        <p:txBody>
          <a:bodyPr>
            <a:normAutofit/>
          </a:bodyPr>
          <a:lstStyle/>
          <a:p>
            <a:pPr marL="342900" indent="-342900">
              <a:buFont typeface="Arial" pitchFamily="34" charset="0"/>
              <a:buChar char="•"/>
            </a:pPr>
            <a:r>
              <a:rPr lang="en-US" sz="3200" dirty="0" smtClean="0"/>
              <a:t>Started screening November 2014</a:t>
            </a:r>
          </a:p>
          <a:p>
            <a:pPr marL="342900" indent="-342900">
              <a:buFont typeface="Arial" pitchFamily="34" charset="0"/>
              <a:buChar char="•"/>
            </a:pPr>
            <a:r>
              <a:rPr lang="en-US" sz="3200" dirty="0" smtClean="0"/>
              <a:t>2097 patients screened</a:t>
            </a:r>
          </a:p>
          <a:p>
            <a:pPr marL="342900" indent="-342900">
              <a:buFont typeface="Arial" pitchFamily="34" charset="0"/>
              <a:buChar char="•"/>
            </a:pPr>
            <a:r>
              <a:rPr lang="en-US" sz="3200" dirty="0" smtClean="0"/>
              <a:t>23% of patients screened positive on PHQ-9</a:t>
            </a:r>
          </a:p>
          <a:p>
            <a:r>
              <a:rPr lang="en-US" sz="3200" dirty="0" smtClean="0"/>
              <a:t>77% of patients screened negative on PHQ-9</a:t>
            </a:r>
            <a:endParaRPr lang="en-US" sz="3200" dirty="0"/>
          </a:p>
          <a:p>
            <a:endParaRPr lang="en-US" dirty="0"/>
          </a:p>
        </p:txBody>
      </p:sp>
    </p:spTree>
    <p:extLst>
      <p:ext uri="{BB962C8B-B14F-4D97-AF65-F5344CB8AC3E}">
        <p14:creationId xmlns:p14="http://schemas.microsoft.com/office/powerpoint/2010/main" val="304712513"/>
      </p:ext>
    </p:extLst>
  </p:cSld>
  <p:clrMapOvr>
    <a:masterClrMapping/>
  </p:clrMapOvr>
  <p:transition>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919163"/>
          </a:xfrm>
        </p:spPr>
        <p:txBody>
          <a:bodyPr>
            <a:normAutofit fontScale="90000"/>
          </a:bodyPr>
          <a:lstStyle/>
          <a:p>
            <a:pPr algn="ctr"/>
            <a:r>
              <a:rPr lang="en-US" dirty="0" smtClean="0"/>
              <a:t>Healthcare Clinics of North Texas</a:t>
            </a:r>
            <a:br>
              <a:rPr lang="en-US" dirty="0" smtClean="0"/>
            </a:br>
            <a:r>
              <a:rPr lang="en-US" dirty="0" smtClean="0"/>
              <a:t>Total Number of Patients Screened</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59109620"/>
              </p:ext>
            </p:extLst>
          </p:nvPr>
        </p:nvGraphicFramePr>
        <p:xfrm>
          <a:off x="152400" y="1219200"/>
          <a:ext cx="3352800" cy="5410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1446537620"/>
              </p:ext>
            </p:extLst>
          </p:nvPr>
        </p:nvGraphicFramePr>
        <p:xfrm>
          <a:off x="3657600" y="1371600"/>
          <a:ext cx="48768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03109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lgn="ctr"/>
            <a:r>
              <a:rPr lang="en-US" sz="2000" dirty="0" smtClean="0"/>
              <a:t>HSNT:  PHQ </a:t>
            </a:r>
            <a:r>
              <a:rPr lang="en-US" sz="2000" dirty="0"/>
              <a:t>9 </a:t>
            </a:r>
            <a:r>
              <a:rPr lang="en-US" sz="2000" dirty="0" smtClean="0"/>
              <a:t>Score Changes </a:t>
            </a:r>
            <a:r>
              <a:rPr lang="en-US" sz="2000" dirty="0"/>
              <a:t>for </a:t>
            </a:r>
            <a:r>
              <a:rPr lang="en-US" sz="2000" dirty="0" smtClean="0"/>
              <a:t>Patients </a:t>
            </a:r>
            <a:r>
              <a:rPr lang="en-US" sz="2000" dirty="0"/>
              <a:t>in </a:t>
            </a:r>
            <a:r>
              <a:rPr lang="en-US" sz="2000" dirty="0" smtClean="0"/>
              <a:t>Measurement Based Treatment</a:t>
            </a:r>
            <a:br>
              <a:rPr lang="en-US" sz="2000" dirty="0" smtClean="0"/>
            </a:br>
            <a:r>
              <a:rPr lang="en-US" sz="2000" dirty="0"/>
              <a:t>August 21, 2014 – May 20, 2015</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0315369"/>
              </p:ext>
            </p:extLst>
          </p:nvPr>
        </p:nvGraphicFramePr>
        <p:xfrm>
          <a:off x="-2438400" y="1295400"/>
          <a:ext cx="6705600" cy="45254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075797863"/>
              </p:ext>
            </p:extLst>
          </p:nvPr>
        </p:nvGraphicFramePr>
        <p:xfrm>
          <a:off x="1066800" y="1447800"/>
          <a:ext cx="7696200" cy="4991100"/>
        </p:xfrm>
        <a:graphic>
          <a:graphicData uri="http://schemas.openxmlformats.org/drawingml/2006/chart">
            <c:chart xmlns:c="http://schemas.openxmlformats.org/drawingml/2006/chart" xmlns:r="http://schemas.openxmlformats.org/officeDocument/2006/relationships" r:id="rId3"/>
          </a:graphicData>
        </a:graphic>
      </p:graphicFrame>
      <p:sp>
        <p:nvSpPr>
          <p:cNvPr id="11" name="Left Arrow 10"/>
          <p:cNvSpPr/>
          <p:nvPr/>
        </p:nvSpPr>
        <p:spPr>
          <a:xfrm rot="20514969">
            <a:off x="4651636" y="2458459"/>
            <a:ext cx="1655013" cy="332268"/>
          </a:xfrm>
          <a:prstGeom prst="leftArrow">
            <a:avLst>
              <a:gd name="adj1" fmla="val 25697"/>
              <a:gd name="adj2" fmla="val 126620"/>
            </a:avLst>
          </a:prstGeom>
          <a:solidFill>
            <a:srgbClr val="672152"/>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1657746"/>
      </p:ext>
    </p:extLst>
  </p:cSld>
  <p:clrMapOvr>
    <a:masterClrMapping/>
  </p:clrMapOvr>
  <p:transition>
    <p:wipe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906253006"/>
              </p:ext>
            </p:extLst>
          </p:nvPr>
        </p:nvGraphicFramePr>
        <p:xfrm>
          <a:off x="981212" y="1340813"/>
          <a:ext cx="7781788" cy="5288588"/>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457200" y="177800"/>
            <a:ext cx="7239000" cy="1223963"/>
          </a:xfrm>
        </p:spPr>
        <p:txBody>
          <a:bodyPr>
            <a:noAutofit/>
          </a:bodyPr>
          <a:lstStyle/>
          <a:p>
            <a:pPr lvl="0" algn="ctr"/>
            <a:r>
              <a:rPr lang="en-US" sz="2000" dirty="0" smtClean="0"/>
              <a:t>HSNT: Improvement </a:t>
            </a:r>
            <a:r>
              <a:rPr lang="en-US" sz="2000" dirty="0"/>
              <a:t>and </a:t>
            </a:r>
            <a:r>
              <a:rPr lang="en-US" sz="2000" dirty="0" smtClean="0"/>
              <a:t>Remission </a:t>
            </a:r>
            <a:r>
              <a:rPr lang="en-US" sz="2000" dirty="0"/>
              <a:t>in patients using Measurement Based </a:t>
            </a:r>
            <a:r>
              <a:rPr lang="en-US" sz="2000" dirty="0" smtClean="0"/>
              <a:t>Care</a:t>
            </a:r>
            <a:br>
              <a:rPr lang="en-US" sz="2000" dirty="0" smtClean="0"/>
            </a:br>
            <a:r>
              <a:rPr lang="en-US" sz="2000" dirty="0"/>
              <a:t>August 21, 2014 – May 20, 2015</a:t>
            </a:r>
          </a:p>
        </p:txBody>
      </p:sp>
      <p:sp>
        <p:nvSpPr>
          <p:cNvPr id="5" name="TextBox 4"/>
          <p:cNvSpPr txBox="1"/>
          <p:nvPr/>
        </p:nvSpPr>
        <p:spPr>
          <a:xfrm>
            <a:off x="5562600" y="5181600"/>
            <a:ext cx="3276600" cy="646331"/>
          </a:xfrm>
          <a:prstGeom prst="rect">
            <a:avLst/>
          </a:prstGeom>
          <a:noFill/>
        </p:spPr>
        <p:txBody>
          <a:bodyPr wrap="square" rtlCol="0">
            <a:spAutoFit/>
          </a:bodyPr>
          <a:lstStyle/>
          <a:p>
            <a:r>
              <a:rPr lang="en-US" sz="1200" dirty="0" smtClean="0"/>
              <a:t>*Remission = PHQ-9 </a:t>
            </a:r>
            <a:r>
              <a:rPr lang="en-US" sz="1200" dirty="0"/>
              <a:t>less than </a:t>
            </a:r>
            <a:r>
              <a:rPr lang="en-US" sz="1200" dirty="0" smtClean="0"/>
              <a:t>5</a:t>
            </a:r>
          </a:p>
          <a:p>
            <a:r>
              <a:rPr lang="en-US" sz="1200" dirty="0"/>
              <a:t>*Total Patients:  33</a:t>
            </a:r>
          </a:p>
          <a:p>
            <a:endParaRPr lang="en-US" sz="1200" dirty="0"/>
          </a:p>
        </p:txBody>
      </p:sp>
      <p:pic>
        <p:nvPicPr>
          <p:cNvPr id="8" name="Circle YELLOW"/>
          <p:cNvPicPr>
            <a:picLocks noChangeAspect="1" noChangeArrowheads="1"/>
          </p:cNvPicPr>
          <p:nvPr/>
        </p:nvPicPr>
        <p:blipFill>
          <a:blip r:embed="rId3" cstate="print"/>
          <a:srcRect/>
          <a:stretch>
            <a:fillRect/>
          </a:stretch>
        </p:blipFill>
        <p:spPr bwMode="auto">
          <a:xfrm>
            <a:off x="3733800" y="2057400"/>
            <a:ext cx="1473200" cy="1507067"/>
          </a:xfrm>
          <a:prstGeom prst="rect">
            <a:avLst/>
          </a:prstGeom>
          <a:noFill/>
          <a:ln w="9525">
            <a:noFill/>
            <a:miter lim="800000"/>
            <a:headEnd/>
            <a:tailEnd/>
          </a:ln>
          <a:effectLst/>
        </p:spPr>
      </p:pic>
    </p:spTree>
    <p:extLst>
      <p:ext uri="{BB962C8B-B14F-4D97-AF65-F5344CB8AC3E}">
        <p14:creationId xmlns:p14="http://schemas.microsoft.com/office/powerpoint/2010/main" val="1423071915"/>
      </p:ext>
    </p:extLst>
  </p:cSld>
  <p:clrMapOvr>
    <a:masterClrMapping/>
  </p:clrMapOvr>
  <p:transition>
    <p:wipe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n-lt"/>
              </a:rPr>
              <a:t>VitalSign</a:t>
            </a:r>
            <a:r>
              <a:rPr lang="en-US" baseline="30000" dirty="0" smtClean="0">
                <a:latin typeface="+mn-lt"/>
              </a:rPr>
              <a:t>6</a:t>
            </a:r>
            <a:endParaRPr lang="en-US" baseline="30000" dirty="0">
              <a:latin typeface="+mn-lt"/>
            </a:endParaRPr>
          </a:p>
        </p:txBody>
      </p:sp>
      <p:pic>
        <p:nvPicPr>
          <p:cNvPr id="10"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78" y="5461390"/>
            <a:ext cx="7543800" cy="1400695"/>
          </a:xfrm>
          <a:prstGeom prst="rect">
            <a:avLst/>
          </a:prstGeom>
        </p:spPr>
      </p:pic>
      <p:sp>
        <p:nvSpPr>
          <p:cNvPr id="3" name="TextBox 2"/>
          <p:cNvSpPr txBox="1"/>
          <p:nvPr/>
        </p:nvSpPr>
        <p:spPr>
          <a:xfrm>
            <a:off x="902678" y="4400061"/>
            <a:ext cx="5756031" cy="1292662"/>
          </a:xfrm>
          <a:prstGeom prst="rect">
            <a:avLst/>
          </a:prstGeom>
          <a:noFill/>
        </p:spPr>
        <p:txBody>
          <a:bodyPr wrap="square" rtlCol="0">
            <a:spAutoFit/>
          </a:bodyPr>
          <a:lstStyle/>
          <a:p>
            <a:r>
              <a:rPr lang="en-US" sz="2000" dirty="0">
                <a:solidFill>
                  <a:srgbClr val="000000"/>
                </a:solidFill>
                <a:latin typeface="Calibri"/>
              </a:rPr>
              <a:t>Integrated Behavioral Health</a:t>
            </a:r>
          </a:p>
          <a:p>
            <a:r>
              <a:rPr lang="en-US" sz="2000" dirty="0">
                <a:solidFill>
                  <a:srgbClr val="000000"/>
                </a:solidFill>
                <a:latin typeface="Calibri"/>
              </a:rPr>
              <a:t>Kayla Gulling, LCSW</a:t>
            </a:r>
          </a:p>
          <a:p>
            <a:r>
              <a:rPr lang="en-US" sz="2000" dirty="0">
                <a:solidFill>
                  <a:srgbClr val="000000"/>
                </a:solidFill>
                <a:latin typeface="Calibri"/>
              </a:rPr>
              <a:t>Lead Behavioral Therapist HSNT</a:t>
            </a:r>
          </a:p>
          <a:p>
            <a:endParaRPr lang="en-US" dirty="0">
              <a:solidFill>
                <a:srgbClr val="000000"/>
              </a:solidFill>
              <a:latin typeface="Calibri"/>
            </a:endParaRPr>
          </a:p>
        </p:txBody>
      </p:sp>
    </p:spTree>
    <p:extLst>
      <p:ext uri="{BB962C8B-B14F-4D97-AF65-F5344CB8AC3E}">
        <p14:creationId xmlns:p14="http://schemas.microsoft.com/office/powerpoint/2010/main" val="1981907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543800" cy="1450757"/>
          </a:xfrm>
        </p:spPr>
        <p:txBody>
          <a:bodyPr>
            <a:normAutofit/>
          </a:bodyPr>
          <a:lstStyle/>
          <a:p>
            <a:pPr algn="ctr"/>
            <a:r>
              <a:rPr lang="en-US" sz="4000" dirty="0" smtClean="0">
                <a:latin typeface="+mn-lt"/>
                <a:cs typeface="Times New Roman" panose="02020603050405020304" pitchFamily="18" charset="0"/>
              </a:rPr>
              <a:t>Healthcare Services of North Texas</a:t>
            </a:r>
            <a:br>
              <a:rPr lang="en-US" sz="4000" dirty="0" smtClean="0">
                <a:latin typeface="+mn-lt"/>
                <a:cs typeface="Times New Roman" panose="02020603050405020304" pitchFamily="18" charset="0"/>
              </a:rPr>
            </a:br>
            <a:r>
              <a:rPr lang="en-US" sz="4000" dirty="0" smtClean="0">
                <a:latin typeface="+mn-lt"/>
                <a:cs typeface="Times New Roman" panose="02020603050405020304" pitchFamily="18" charset="0"/>
              </a:rPr>
              <a:t>Who are we.</a:t>
            </a:r>
            <a:endParaRPr lang="en-US" sz="4000" dirty="0">
              <a:latin typeface="+mn-lt"/>
              <a:cs typeface="Times New Roman" panose="02020603050405020304" pitchFamily="18" charset="0"/>
            </a:endParaRPr>
          </a:p>
        </p:txBody>
      </p:sp>
      <p:sp>
        <p:nvSpPr>
          <p:cNvPr id="11" name="Content Placeholder 10"/>
          <p:cNvSpPr>
            <a:spLocks noGrp="1"/>
          </p:cNvSpPr>
          <p:nvPr>
            <p:ph idx="1"/>
          </p:nvPr>
        </p:nvSpPr>
        <p:spPr>
          <a:xfrm>
            <a:off x="822960" y="1940560"/>
            <a:ext cx="7543800" cy="3870960"/>
          </a:xfrm>
        </p:spPr>
        <p:txBody>
          <a:bodyPr>
            <a:normAutofit lnSpcReduction="10000"/>
          </a:bodyPr>
          <a:lstStyle/>
          <a:p>
            <a:pPr marL="285750" lvl="0" indent="-285750" defTabSz="457200">
              <a:lnSpc>
                <a:spcPct val="100000"/>
              </a:lnSpc>
              <a:spcBef>
                <a:spcPct val="20000"/>
              </a:spcBef>
              <a:spcAft>
                <a:spcPts val="600"/>
              </a:spcAft>
              <a:buClr>
                <a:srgbClr val="83992A"/>
              </a:buClr>
              <a:buSzPct val="115000"/>
              <a:buFont typeface="Arial"/>
              <a:buChar char="•"/>
            </a:pPr>
            <a:r>
              <a:rPr lang="en-US" sz="2400" dirty="0" smtClean="0">
                <a:solidFill>
                  <a:prstClr val="black">
                    <a:lumMod val="85000"/>
                    <a:lumOff val="15000"/>
                  </a:prstClr>
                </a:solidFill>
                <a:latin typeface="Garamond" panose="02020404030301010803"/>
              </a:rPr>
              <a:t>FQHC located in Denton, TX</a:t>
            </a:r>
          </a:p>
          <a:p>
            <a:pPr marL="285750" lvl="0" indent="-285750" defTabSz="457200">
              <a:lnSpc>
                <a:spcPct val="100000"/>
              </a:lnSpc>
              <a:spcBef>
                <a:spcPct val="20000"/>
              </a:spcBef>
              <a:spcAft>
                <a:spcPts val="600"/>
              </a:spcAft>
              <a:buClr>
                <a:srgbClr val="83992A"/>
              </a:buClr>
              <a:buSzPct val="115000"/>
              <a:buFont typeface="Arial"/>
              <a:buChar char="•"/>
            </a:pPr>
            <a:r>
              <a:rPr lang="en-US" sz="2400" dirty="0" smtClean="0">
                <a:solidFill>
                  <a:prstClr val="black">
                    <a:lumMod val="85000"/>
                    <a:lumOff val="15000"/>
                  </a:prstClr>
                </a:solidFill>
                <a:latin typeface="Garamond" panose="02020404030301010803"/>
              </a:rPr>
              <a:t>Behavioral </a:t>
            </a:r>
            <a:r>
              <a:rPr lang="en-US" sz="2400" dirty="0">
                <a:solidFill>
                  <a:prstClr val="black">
                    <a:lumMod val="85000"/>
                    <a:lumOff val="15000"/>
                  </a:prstClr>
                </a:solidFill>
                <a:latin typeface="Garamond" panose="02020404030301010803"/>
              </a:rPr>
              <a:t>health provider co-located with medical provider</a:t>
            </a:r>
          </a:p>
          <a:p>
            <a:pPr marL="285750" lvl="0" indent="-285750" defTabSz="457200">
              <a:lnSpc>
                <a:spcPct val="100000"/>
              </a:lnSpc>
              <a:spcBef>
                <a:spcPct val="20000"/>
              </a:spcBef>
              <a:spcAft>
                <a:spcPts val="600"/>
              </a:spcAft>
              <a:buClr>
                <a:srgbClr val="83992A"/>
              </a:buClr>
              <a:buSzPct val="115000"/>
              <a:buFont typeface="Arial"/>
              <a:buChar char="•"/>
            </a:pPr>
            <a:r>
              <a:rPr lang="en-US" sz="2400" dirty="0">
                <a:solidFill>
                  <a:prstClr val="black">
                    <a:lumMod val="85000"/>
                    <a:lumOff val="15000"/>
                  </a:prstClr>
                </a:solidFill>
                <a:latin typeface="Garamond" panose="02020404030301010803"/>
              </a:rPr>
              <a:t>Co-ordination of care</a:t>
            </a:r>
          </a:p>
          <a:p>
            <a:pPr marL="285750" lvl="0" indent="-285750" defTabSz="457200">
              <a:lnSpc>
                <a:spcPct val="100000"/>
              </a:lnSpc>
              <a:spcBef>
                <a:spcPct val="20000"/>
              </a:spcBef>
              <a:spcAft>
                <a:spcPts val="600"/>
              </a:spcAft>
              <a:buClr>
                <a:srgbClr val="83992A"/>
              </a:buClr>
              <a:buSzPct val="115000"/>
              <a:buFont typeface="Arial"/>
              <a:buChar char="•"/>
            </a:pPr>
            <a:r>
              <a:rPr lang="en-US" sz="2400" dirty="0">
                <a:solidFill>
                  <a:prstClr val="black">
                    <a:lumMod val="85000"/>
                    <a:lumOff val="15000"/>
                  </a:prstClr>
                </a:solidFill>
                <a:latin typeface="Garamond" panose="02020404030301010803"/>
              </a:rPr>
              <a:t>Treating patient holistically</a:t>
            </a:r>
          </a:p>
          <a:p>
            <a:pPr marL="285750" lvl="0" indent="-285750" defTabSz="457200">
              <a:lnSpc>
                <a:spcPct val="100000"/>
              </a:lnSpc>
              <a:spcBef>
                <a:spcPct val="20000"/>
              </a:spcBef>
              <a:spcAft>
                <a:spcPts val="600"/>
              </a:spcAft>
              <a:buClr>
                <a:srgbClr val="83992A"/>
              </a:buClr>
              <a:buSzPct val="115000"/>
              <a:buFont typeface="Arial"/>
              <a:buChar char="•"/>
            </a:pPr>
            <a:r>
              <a:rPr lang="en-US" sz="2400" dirty="0">
                <a:solidFill>
                  <a:prstClr val="black">
                    <a:lumMod val="85000"/>
                    <a:lumOff val="15000"/>
                  </a:prstClr>
                </a:solidFill>
                <a:latin typeface="Garamond" panose="02020404030301010803"/>
              </a:rPr>
              <a:t>Availability for brief interventions and warm hand offs. </a:t>
            </a:r>
          </a:p>
          <a:p>
            <a:pPr marL="285750" lvl="0" indent="-285750" defTabSz="457200">
              <a:lnSpc>
                <a:spcPct val="100000"/>
              </a:lnSpc>
              <a:spcBef>
                <a:spcPct val="20000"/>
              </a:spcBef>
              <a:spcAft>
                <a:spcPts val="600"/>
              </a:spcAft>
              <a:buClr>
                <a:srgbClr val="83992A"/>
              </a:buClr>
              <a:buSzPct val="115000"/>
              <a:buFont typeface="Arial"/>
              <a:buChar char="•"/>
            </a:pPr>
            <a:r>
              <a:rPr lang="en-US" sz="2400" dirty="0">
                <a:solidFill>
                  <a:prstClr val="black">
                    <a:lumMod val="85000"/>
                    <a:lumOff val="15000"/>
                  </a:prstClr>
                </a:solidFill>
                <a:latin typeface="Garamond" panose="02020404030301010803"/>
              </a:rPr>
              <a:t>Care manager to follow patients</a:t>
            </a:r>
          </a:p>
          <a:p>
            <a:pPr marL="285750" indent="-285750" defTabSz="457200">
              <a:lnSpc>
                <a:spcPct val="100000"/>
              </a:lnSpc>
              <a:spcBef>
                <a:spcPct val="20000"/>
              </a:spcBef>
              <a:spcAft>
                <a:spcPts val="600"/>
              </a:spcAft>
              <a:buClr>
                <a:srgbClr val="83992A"/>
              </a:buClr>
              <a:buSzPct val="115000"/>
              <a:buFont typeface="Arial"/>
              <a:buChar char="•"/>
            </a:pPr>
            <a:r>
              <a:rPr lang="en-US" sz="2400" dirty="0" smtClean="0">
                <a:solidFill>
                  <a:prstClr val="black">
                    <a:lumMod val="85000"/>
                    <a:lumOff val="15000"/>
                  </a:prstClr>
                </a:solidFill>
                <a:latin typeface="Garamond" panose="02020404030301010803"/>
              </a:rPr>
              <a:t>VitalSign</a:t>
            </a:r>
            <a:r>
              <a:rPr lang="en-US" sz="2400" baseline="30000" dirty="0" smtClean="0">
                <a:solidFill>
                  <a:prstClr val="black">
                    <a:lumMod val="85000"/>
                    <a:lumOff val="15000"/>
                  </a:prstClr>
                </a:solidFill>
                <a:latin typeface="Garamond" panose="02020404030301010803"/>
              </a:rPr>
              <a:t>6</a:t>
            </a:r>
            <a:r>
              <a:rPr lang="en-US" sz="2400" dirty="0" smtClean="0">
                <a:solidFill>
                  <a:prstClr val="black">
                    <a:lumMod val="85000"/>
                    <a:lumOff val="15000"/>
                  </a:prstClr>
                </a:solidFill>
                <a:latin typeface="Garamond" panose="02020404030301010803"/>
              </a:rPr>
              <a:t> </a:t>
            </a:r>
            <a:r>
              <a:rPr lang="en-US" sz="2400" dirty="0">
                <a:solidFill>
                  <a:prstClr val="black">
                    <a:lumMod val="85000"/>
                    <a:lumOff val="15000"/>
                  </a:prstClr>
                </a:solidFill>
                <a:latin typeface="Garamond" panose="02020404030301010803"/>
              </a:rPr>
              <a:t>program with </a:t>
            </a:r>
            <a:r>
              <a:rPr lang="en-US" sz="2400" dirty="0" smtClean="0">
                <a:solidFill>
                  <a:prstClr val="black">
                    <a:lumMod val="85000"/>
                    <a:lumOff val="15000"/>
                  </a:prstClr>
                </a:solidFill>
                <a:latin typeface="Garamond" panose="02020404030301010803"/>
              </a:rPr>
              <a:t>UTSW – Annual Depression screening for all </a:t>
            </a:r>
            <a:r>
              <a:rPr lang="en-US" sz="2400" dirty="0">
                <a:solidFill>
                  <a:prstClr val="black">
                    <a:lumMod val="85000"/>
                    <a:lumOff val="15000"/>
                  </a:prstClr>
                </a:solidFill>
                <a:latin typeface="Garamond" panose="02020404030301010803"/>
              </a:rPr>
              <a:t>patients over the age of </a:t>
            </a:r>
            <a:r>
              <a:rPr lang="en-US" sz="2400" dirty="0" smtClean="0">
                <a:solidFill>
                  <a:prstClr val="black">
                    <a:lumMod val="85000"/>
                    <a:lumOff val="15000"/>
                  </a:prstClr>
                </a:solidFill>
                <a:latin typeface="Garamond" panose="02020404030301010803"/>
              </a:rPr>
              <a:t>13</a:t>
            </a:r>
            <a:endParaRPr lang="en-US" dirty="0" smtClean="0">
              <a:cs typeface="Times New Roman" panose="02020603050405020304" pitchFamily="18" charset="0"/>
            </a:endParaRPr>
          </a:p>
          <a:p>
            <a:pPr>
              <a:buFont typeface="Wingdings" panose="05000000000000000000" pitchFamily="2" charset="2"/>
              <a:buChar char="§"/>
            </a:pPr>
            <a:endParaRPr lang="en-US" dirty="0" smtClean="0">
              <a:cs typeface="Times New Roman" panose="02020603050405020304" pitchFamily="18" charset="0"/>
            </a:endParaRPr>
          </a:p>
          <a:p>
            <a:endParaRPr lang="en-US" dirty="0"/>
          </a:p>
        </p:txBody>
      </p:sp>
    </p:spTree>
    <p:extLst>
      <p:ext uri="{BB962C8B-B14F-4D97-AF65-F5344CB8AC3E}">
        <p14:creationId xmlns:p14="http://schemas.microsoft.com/office/powerpoint/2010/main" val="324022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VS6 works at HSNT</a:t>
            </a:r>
            <a:endParaRPr lang="en-US" dirty="0">
              <a:latin typeface="+mn-lt"/>
              <a:cs typeface="Times New Roman" panose="02020603050405020304" pitchFamily="18" charset="0"/>
            </a:endParaRPr>
          </a:p>
        </p:txBody>
      </p:sp>
      <p:pic>
        <p:nvPicPr>
          <p:cNvPr id="10"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78" y="5461390"/>
            <a:ext cx="7543800" cy="1400695"/>
          </a:xfrm>
          <a:prstGeom prst="rect">
            <a:avLst/>
          </a:prstGeom>
        </p:spPr>
      </p:pic>
      <p:sp>
        <p:nvSpPr>
          <p:cNvPr id="11" name="Content Placeholder 10"/>
          <p:cNvSpPr>
            <a:spLocks noGrp="1"/>
          </p:cNvSpPr>
          <p:nvPr>
            <p:ph idx="1"/>
          </p:nvPr>
        </p:nvSpPr>
        <p:spPr>
          <a:xfrm>
            <a:off x="822960" y="1737360"/>
            <a:ext cx="7543800" cy="3799840"/>
          </a:xfrm>
        </p:spPr>
        <p:txBody>
          <a:bodyPr>
            <a:normAutofit/>
          </a:bodyPr>
          <a:lstStyle/>
          <a:p>
            <a:pPr marL="0" indent="0" algn="ctr">
              <a:buNone/>
            </a:pPr>
            <a:endParaRPr lang="en-US" sz="2400" dirty="0" smtClean="0">
              <a:cs typeface="Times New Roman" panose="02020603050405020304" pitchFamily="18" charset="0"/>
            </a:endParaRPr>
          </a:p>
          <a:p>
            <a:pPr>
              <a:buFont typeface="Wingdings" panose="05000000000000000000" pitchFamily="2" charset="2"/>
              <a:buChar char="§"/>
            </a:pPr>
            <a:r>
              <a:rPr lang="en-US" dirty="0" smtClean="0">
                <a:cs typeface="Times New Roman" panose="02020603050405020304" pitchFamily="18" charset="0"/>
              </a:rPr>
              <a:t>It directs patients to the in-house behavioral health team for treatment and care coordination.  </a:t>
            </a:r>
          </a:p>
          <a:p>
            <a:pPr>
              <a:buFont typeface="Wingdings" panose="05000000000000000000" pitchFamily="2" charset="2"/>
              <a:buChar char="§"/>
            </a:pPr>
            <a:r>
              <a:rPr lang="en-US" dirty="0" smtClean="0">
                <a:cs typeface="Times New Roman" panose="02020603050405020304" pitchFamily="18" charset="0"/>
              </a:rPr>
              <a:t>The screening has identified patients with MDD who would otherwise go un-diagnosis; therefore, untreated.  </a:t>
            </a:r>
          </a:p>
          <a:p>
            <a:pPr>
              <a:buFont typeface="Wingdings" panose="05000000000000000000" pitchFamily="2" charset="2"/>
              <a:buChar char="§"/>
            </a:pPr>
            <a:r>
              <a:rPr lang="en-US" dirty="0" smtClean="0">
                <a:cs typeface="Times New Roman" panose="02020603050405020304" pitchFamily="18" charset="0"/>
              </a:rPr>
              <a:t>We began using the PHQ for screening in July 2014, so moving to the iPad application was a logical progress for further integration.  </a:t>
            </a:r>
          </a:p>
          <a:p>
            <a:pPr>
              <a:buFont typeface="Wingdings" panose="05000000000000000000" pitchFamily="2" charset="2"/>
              <a:buChar char="§"/>
            </a:pPr>
            <a:r>
              <a:rPr lang="en-US" dirty="0" smtClean="0">
                <a:cs typeface="Times New Roman" panose="02020603050405020304" pitchFamily="18" charset="0"/>
              </a:rPr>
              <a:t>For those with a positive screen, we screen at every encounter whether it is a PCP or Behavioral health visits.  </a:t>
            </a:r>
          </a:p>
          <a:p>
            <a:pPr>
              <a:buFont typeface="Wingdings" panose="05000000000000000000" pitchFamily="2" charset="2"/>
              <a:buChar char="§"/>
            </a:pPr>
            <a:endParaRPr lang="en-US" dirty="0" smtClean="0">
              <a:cs typeface="Times New Roman" panose="02020603050405020304" pitchFamily="18" charset="0"/>
            </a:endParaRPr>
          </a:p>
          <a:p>
            <a:pPr>
              <a:buFont typeface="Wingdings" panose="05000000000000000000" pitchFamily="2" charset="2"/>
              <a:buChar char="§"/>
            </a:pPr>
            <a:endParaRPr lang="en-US" dirty="0" smtClean="0">
              <a:cs typeface="Times New Roman" panose="02020603050405020304" pitchFamily="18" charset="0"/>
            </a:endParaRPr>
          </a:p>
          <a:p>
            <a:pPr>
              <a:buFont typeface="Wingdings" panose="05000000000000000000" pitchFamily="2" charset="2"/>
              <a:buChar char="v"/>
            </a:pPr>
            <a:endParaRPr lang="en-US" dirty="0" smtClean="0">
              <a:cs typeface="Times New Roman" panose="02020603050405020304" pitchFamily="18" charset="0"/>
            </a:endParaRPr>
          </a:p>
          <a:p>
            <a:endParaRPr lang="en-US" dirty="0" smtClean="0"/>
          </a:p>
          <a:p>
            <a:endParaRPr lang="en-US" dirty="0"/>
          </a:p>
        </p:txBody>
      </p:sp>
    </p:spTree>
    <p:extLst>
      <p:ext uri="{BB962C8B-B14F-4D97-AF65-F5344CB8AC3E}">
        <p14:creationId xmlns:p14="http://schemas.microsoft.com/office/powerpoint/2010/main" val="16534004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What was “easy” and “not so easy” about implementing VS</a:t>
            </a:r>
            <a:r>
              <a:rPr lang="en-US" sz="4000" baseline="30000" dirty="0" smtClean="0"/>
              <a:t>6</a:t>
            </a:r>
            <a:endParaRPr lang="en-US" sz="4000" baseline="30000" dirty="0"/>
          </a:p>
        </p:txBody>
      </p:sp>
      <p:sp>
        <p:nvSpPr>
          <p:cNvPr id="3" name="Content Placeholder 2"/>
          <p:cNvSpPr>
            <a:spLocks noGrp="1"/>
          </p:cNvSpPr>
          <p:nvPr>
            <p:ph idx="1"/>
          </p:nvPr>
        </p:nvSpPr>
        <p:spPr/>
        <p:txBody>
          <a:bodyPr>
            <a:normAutofit lnSpcReduction="10000"/>
          </a:bodyPr>
          <a:lstStyle/>
          <a:p>
            <a:r>
              <a:rPr lang="en-US" u="sng" dirty="0" smtClean="0"/>
              <a:t>Easy</a:t>
            </a:r>
          </a:p>
          <a:p>
            <a:pPr lvl="1"/>
            <a:r>
              <a:rPr lang="en-US" sz="2000" dirty="0" smtClean="0"/>
              <a:t>The expectation to screen was established by the organization prior to VS</a:t>
            </a:r>
            <a:r>
              <a:rPr lang="en-US" sz="2000" baseline="30000" dirty="0" smtClean="0"/>
              <a:t>6</a:t>
            </a:r>
            <a:r>
              <a:rPr lang="en-US" sz="2000" dirty="0" smtClean="0"/>
              <a:t>.</a:t>
            </a:r>
          </a:p>
          <a:p>
            <a:pPr lvl="1"/>
            <a:r>
              <a:rPr lang="en-US" sz="2000" dirty="0" smtClean="0"/>
              <a:t>Workflow integration was not as hard as we thought it would be.  It was inserted at the time of triage.</a:t>
            </a:r>
          </a:p>
          <a:p>
            <a:pPr lvl="1"/>
            <a:r>
              <a:rPr lang="en-US" sz="2000" dirty="0" smtClean="0"/>
              <a:t>By presenting the screen application during the triage process as the “6</a:t>
            </a:r>
            <a:r>
              <a:rPr lang="en-US" sz="2000" baseline="30000" dirty="0" smtClean="0"/>
              <a:t>th</a:t>
            </a:r>
            <a:r>
              <a:rPr lang="en-US" sz="2000" dirty="0" smtClean="0"/>
              <a:t> Vital Sign” patients understand it is standard for everyone.</a:t>
            </a:r>
          </a:p>
          <a:p>
            <a:pPr marL="0" indent="0">
              <a:buNone/>
            </a:pPr>
            <a:r>
              <a:rPr lang="en-US" u="sng" dirty="0" smtClean="0"/>
              <a:t>Not so easy</a:t>
            </a:r>
          </a:p>
          <a:p>
            <a:pPr lvl="1"/>
            <a:r>
              <a:rPr lang="en-US" sz="2000" dirty="0" smtClean="0"/>
              <a:t>EHR and application integration.  Currently, manual entry and extraction is needed to provide a comprehensive clinical picture of a person’s treatment.</a:t>
            </a:r>
          </a:p>
          <a:p>
            <a:r>
              <a:rPr lang="en-US" dirty="0" smtClean="0"/>
              <a:t> </a:t>
            </a:r>
          </a:p>
          <a:p>
            <a:endParaRPr lang="en-US" dirty="0"/>
          </a:p>
        </p:txBody>
      </p:sp>
    </p:spTree>
    <p:extLst>
      <p:ext uri="{BB962C8B-B14F-4D97-AF65-F5344CB8AC3E}">
        <p14:creationId xmlns:p14="http://schemas.microsoft.com/office/powerpoint/2010/main" val="29958748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543800" cy="1161196"/>
          </a:xfrm>
        </p:spPr>
        <p:txBody>
          <a:bodyPr>
            <a:normAutofit fontScale="90000"/>
          </a:bodyPr>
          <a:lstStyle/>
          <a:p>
            <a:pPr algn="ctr"/>
            <a:r>
              <a:rPr lang="en-US" dirty="0" smtClean="0"/>
              <a:t>Patient Story</a:t>
            </a:r>
            <a:br>
              <a:rPr lang="en-US" dirty="0" smtClean="0"/>
            </a:br>
            <a:endParaRPr lang="en-US" dirty="0">
              <a:latin typeface="+mn-lt"/>
              <a:cs typeface="Times New Roman" panose="02020603050405020304" pitchFamily="18" charset="0"/>
            </a:endParaRPr>
          </a:p>
        </p:txBody>
      </p:sp>
      <p:pic>
        <p:nvPicPr>
          <p:cNvPr id="10"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78" y="5461390"/>
            <a:ext cx="7543800" cy="1400695"/>
          </a:xfrm>
          <a:prstGeom prst="rect">
            <a:avLst/>
          </a:prstGeom>
        </p:spPr>
      </p:pic>
      <p:sp>
        <p:nvSpPr>
          <p:cNvPr id="11" name="Content Placeholder 10"/>
          <p:cNvSpPr>
            <a:spLocks noGrp="1"/>
          </p:cNvSpPr>
          <p:nvPr>
            <p:ph idx="1"/>
          </p:nvPr>
        </p:nvSpPr>
        <p:spPr>
          <a:xfrm>
            <a:off x="685800" y="1447800"/>
            <a:ext cx="8229600" cy="4572000"/>
          </a:xfrm>
        </p:spPr>
        <p:txBody>
          <a:bodyPr>
            <a:normAutofit fontScale="70000" lnSpcReduction="20000"/>
          </a:bodyPr>
          <a:lstStyle/>
          <a:p>
            <a:pPr>
              <a:buFont typeface="Wingdings" panose="05000000000000000000" pitchFamily="2" charset="2"/>
              <a:buChar char="Ø"/>
            </a:pPr>
            <a:endParaRPr lang="en-US" sz="2400" dirty="0" smtClean="0"/>
          </a:p>
          <a:p>
            <a:pPr marL="0" lvl="0" indent="0" defTabSz="457200">
              <a:lnSpc>
                <a:spcPct val="100000"/>
              </a:lnSpc>
              <a:spcBef>
                <a:spcPct val="20000"/>
              </a:spcBef>
              <a:spcAft>
                <a:spcPts val="600"/>
              </a:spcAft>
              <a:buClr>
                <a:srgbClr val="83992A"/>
              </a:buClr>
              <a:buSzPct val="115000"/>
              <a:buNone/>
            </a:pPr>
            <a:r>
              <a:rPr lang="en-US" sz="3600" dirty="0" smtClean="0">
                <a:solidFill>
                  <a:prstClr val="black">
                    <a:lumMod val="85000"/>
                    <a:lumOff val="15000"/>
                  </a:prstClr>
                </a:solidFill>
                <a:latin typeface="Garamond" panose="02020404030301010803"/>
              </a:rPr>
              <a:t>A 27 year old uninsured female came to HSNT for a well woman exam. She was screened for depression using VS6 and scored a 14 the PHQ-9. With a positive screening result, the BH provider contacted patient to discuss diagnosis and treatment options for depression. The patient stated she has struggled with depression for a long time, but didn’t think anyone could help her. Since this intervention, the patient started on medication and had three therapy sessions. Medication adjustments were made by the primary care provider and the care team continues to monitor the patient closely. With proper medication management and supportive therapy, her depressive symptoms have reduces and she is on her way to remission.  </a:t>
            </a:r>
            <a:endParaRPr lang="en-US" sz="3600" dirty="0" smtClean="0">
              <a:cs typeface="Times New Roman" panose="02020603050405020304" pitchFamily="18" charset="0"/>
            </a:endParaRPr>
          </a:p>
          <a:p>
            <a:pPr>
              <a:buFont typeface="Wingdings" panose="05000000000000000000" pitchFamily="2" charset="2"/>
              <a:buChar char="§"/>
            </a:pPr>
            <a:endParaRPr lang="en-US" dirty="0" smtClean="0">
              <a:cs typeface="Times New Roman" panose="02020603050405020304" pitchFamily="18" charset="0"/>
            </a:endParaRPr>
          </a:p>
          <a:p>
            <a:pPr>
              <a:buFont typeface="Wingdings" panose="05000000000000000000" pitchFamily="2" charset="2"/>
              <a:buChar char="§"/>
            </a:pPr>
            <a:endParaRPr lang="en-US" dirty="0" smtClean="0">
              <a:cs typeface="Times New Roman" panose="02020603050405020304" pitchFamily="18" charset="0"/>
            </a:endParaRPr>
          </a:p>
          <a:p>
            <a:pPr>
              <a:buFont typeface="Wingdings" panose="05000000000000000000" pitchFamily="2" charset="2"/>
              <a:buChar char="v"/>
            </a:pPr>
            <a:endParaRPr lang="en-US" dirty="0" smtClean="0">
              <a:cs typeface="Times New Roman" panose="02020603050405020304" pitchFamily="18" charset="0"/>
            </a:endParaRPr>
          </a:p>
          <a:p>
            <a:endParaRPr lang="en-US" dirty="0" smtClean="0"/>
          </a:p>
          <a:p>
            <a:endParaRPr lang="en-US" dirty="0"/>
          </a:p>
        </p:txBody>
      </p:sp>
    </p:spTree>
    <p:extLst>
      <p:ext uri="{BB962C8B-B14F-4D97-AF65-F5344CB8AC3E}">
        <p14:creationId xmlns:p14="http://schemas.microsoft.com/office/powerpoint/2010/main" val="41571049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cs typeface="Times New Roman" panose="02020603050405020304" pitchFamily="18" charset="0"/>
              </a:rPr>
              <a:t>Patient Stories Cont.</a:t>
            </a:r>
            <a:endParaRPr lang="en-US" dirty="0">
              <a:latin typeface="+mn-lt"/>
              <a:cs typeface="Times New Roman" panose="02020603050405020304" pitchFamily="18" charset="0"/>
            </a:endParaRPr>
          </a:p>
        </p:txBody>
      </p:sp>
      <p:pic>
        <p:nvPicPr>
          <p:cNvPr id="10"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78" y="5461390"/>
            <a:ext cx="7543800" cy="1400695"/>
          </a:xfrm>
          <a:prstGeom prst="rect">
            <a:avLst/>
          </a:prstGeom>
        </p:spPr>
      </p:pic>
      <p:sp>
        <p:nvSpPr>
          <p:cNvPr id="11" name="Content Placeholder 10"/>
          <p:cNvSpPr>
            <a:spLocks noGrp="1"/>
          </p:cNvSpPr>
          <p:nvPr>
            <p:ph idx="1"/>
          </p:nvPr>
        </p:nvSpPr>
        <p:spPr>
          <a:xfrm>
            <a:off x="822960" y="1737360"/>
            <a:ext cx="8016240" cy="3799840"/>
          </a:xfrm>
        </p:spPr>
        <p:txBody>
          <a:bodyPr>
            <a:normAutofit fontScale="92500" lnSpcReduction="10000"/>
          </a:bodyPr>
          <a:lstStyle/>
          <a:p>
            <a:pPr marL="0" lvl="0" indent="0" defTabSz="457200">
              <a:lnSpc>
                <a:spcPct val="100000"/>
              </a:lnSpc>
              <a:spcBef>
                <a:spcPct val="20000"/>
              </a:spcBef>
              <a:spcAft>
                <a:spcPts val="600"/>
              </a:spcAft>
              <a:buClr>
                <a:srgbClr val="83992A"/>
              </a:buClr>
              <a:buSzPct val="115000"/>
              <a:buNone/>
            </a:pPr>
            <a:r>
              <a:rPr lang="en-US" sz="2200" dirty="0" smtClean="0">
                <a:solidFill>
                  <a:prstClr val="black">
                    <a:lumMod val="85000"/>
                    <a:lumOff val="15000"/>
                  </a:prstClr>
                </a:solidFill>
                <a:latin typeface="Garamond" panose="02020404030301010803"/>
              </a:rPr>
              <a:t>A 58 </a:t>
            </a:r>
            <a:r>
              <a:rPr lang="en-US" sz="2200" dirty="0">
                <a:solidFill>
                  <a:prstClr val="black">
                    <a:lumMod val="85000"/>
                    <a:lumOff val="15000"/>
                  </a:prstClr>
                </a:solidFill>
                <a:latin typeface="Garamond" panose="02020404030301010803"/>
              </a:rPr>
              <a:t>year old </a:t>
            </a:r>
            <a:r>
              <a:rPr lang="en-US" sz="2200" dirty="0" smtClean="0">
                <a:solidFill>
                  <a:prstClr val="black">
                    <a:lumMod val="85000"/>
                    <a:lumOff val="15000"/>
                  </a:prstClr>
                </a:solidFill>
                <a:latin typeface="Garamond" panose="02020404030301010803"/>
              </a:rPr>
              <a:t>female attended a follow-up </a:t>
            </a:r>
            <a:r>
              <a:rPr lang="en-US" sz="2200" dirty="0">
                <a:solidFill>
                  <a:prstClr val="black">
                    <a:lumMod val="85000"/>
                    <a:lumOff val="15000"/>
                  </a:prstClr>
                </a:solidFill>
                <a:latin typeface="Garamond" panose="02020404030301010803"/>
              </a:rPr>
              <a:t>appointment with </a:t>
            </a:r>
            <a:r>
              <a:rPr lang="en-US" sz="2200" dirty="0" smtClean="0">
                <a:solidFill>
                  <a:prstClr val="black">
                    <a:lumMod val="85000"/>
                    <a:lumOff val="15000"/>
                  </a:prstClr>
                </a:solidFill>
                <a:latin typeface="Garamond" panose="02020404030301010803"/>
              </a:rPr>
              <a:t>her primary care provider </a:t>
            </a:r>
            <a:r>
              <a:rPr lang="en-US" sz="2200" dirty="0">
                <a:solidFill>
                  <a:prstClr val="black">
                    <a:lumMod val="85000"/>
                    <a:lumOff val="15000"/>
                  </a:prstClr>
                </a:solidFill>
                <a:latin typeface="Garamond" panose="02020404030301010803"/>
              </a:rPr>
              <a:t>for </a:t>
            </a:r>
            <a:r>
              <a:rPr lang="en-US" sz="2200" dirty="0" smtClean="0">
                <a:solidFill>
                  <a:prstClr val="black">
                    <a:lumMod val="85000"/>
                    <a:lumOff val="15000"/>
                  </a:prstClr>
                </a:solidFill>
                <a:latin typeface="Garamond" panose="02020404030301010803"/>
              </a:rPr>
              <a:t>obesity</a:t>
            </a:r>
            <a:r>
              <a:rPr lang="en-US" sz="2200" dirty="0">
                <a:solidFill>
                  <a:prstClr val="black">
                    <a:lumMod val="85000"/>
                    <a:lumOff val="15000"/>
                  </a:prstClr>
                </a:solidFill>
                <a:latin typeface="Garamond" panose="02020404030301010803"/>
              </a:rPr>
              <a:t>, </a:t>
            </a:r>
            <a:r>
              <a:rPr lang="en-US" sz="2200" dirty="0" smtClean="0">
                <a:solidFill>
                  <a:prstClr val="black">
                    <a:lumMod val="85000"/>
                    <a:lumOff val="15000"/>
                  </a:prstClr>
                </a:solidFill>
                <a:latin typeface="Garamond" panose="02020404030301010803"/>
              </a:rPr>
              <a:t>HTN, and diabetes. Historically, she had </a:t>
            </a:r>
            <a:r>
              <a:rPr lang="en-US" sz="2200" dirty="0">
                <a:solidFill>
                  <a:prstClr val="black">
                    <a:lumMod val="85000"/>
                    <a:lumOff val="15000"/>
                  </a:prstClr>
                </a:solidFill>
                <a:latin typeface="Garamond" panose="02020404030301010803"/>
              </a:rPr>
              <a:t>several positive PHQ-9 screens </a:t>
            </a:r>
            <a:r>
              <a:rPr lang="en-US" sz="2200" dirty="0" smtClean="0">
                <a:solidFill>
                  <a:prstClr val="black">
                    <a:lumMod val="85000"/>
                    <a:lumOff val="15000"/>
                  </a:prstClr>
                </a:solidFill>
                <a:latin typeface="Garamond" panose="02020404030301010803"/>
              </a:rPr>
              <a:t>but </a:t>
            </a:r>
            <a:r>
              <a:rPr lang="en-US" sz="2200" dirty="0">
                <a:solidFill>
                  <a:prstClr val="black">
                    <a:lumMod val="85000"/>
                    <a:lumOff val="15000"/>
                  </a:prstClr>
                </a:solidFill>
                <a:latin typeface="Garamond" panose="02020404030301010803"/>
              </a:rPr>
              <a:t>declined BH </a:t>
            </a:r>
            <a:r>
              <a:rPr lang="en-US" sz="2200" dirty="0" smtClean="0">
                <a:solidFill>
                  <a:prstClr val="black">
                    <a:lumMod val="85000"/>
                    <a:lumOff val="15000"/>
                  </a:prstClr>
                </a:solidFill>
                <a:latin typeface="Garamond" panose="02020404030301010803"/>
              </a:rPr>
              <a:t>supports and medication therapy. However, during a recent visit, she agreed </a:t>
            </a:r>
            <a:r>
              <a:rPr lang="en-US" sz="2200" dirty="0">
                <a:solidFill>
                  <a:prstClr val="black">
                    <a:lumMod val="85000"/>
                    <a:lumOff val="15000"/>
                  </a:prstClr>
                </a:solidFill>
                <a:latin typeface="Garamond" panose="02020404030301010803"/>
              </a:rPr>
              <a:t>to BH services and </a:t>
            </a:r>
            <a:r>
              <a:rPr lang="en-US" sz="2200" dirty="0" smtClean="0">
                <a:solidFill>
                  <a:prstClr val="black">
                    <a:lumMod val="85000"/>
                    <a:lumOff val="15000"/>
                  </a:prstClr>
                </a:solidFill>
                <a:latin typeface="Garamond" panose="02020404030301010803"/>
              </a:rPr>
              <a:t>scheduled a follow up with the BH provider. </a:t>
            </a:r>
            <a:r>
              <a:rPr lang="en-US" sz="2200" dirty="0">
                <a:solidFill>
                  <a:prstClr val="black">
                    <a:lumMod val="85000"/>
                    <a:lumOff val="15000"/>
                  </a:prstClr>
                </a:solidFill>
                <a:latin typeface="Garamond" panose="02020404030301010803"/>
              </a:rPr>
              <a:t>During </a:t>
            </a:r>
            <a:r>
              <a:rPr lang="en-US" sz="2200">
                <a:solidFill>
                  <a:prstClr val="black">
                    <a:lumMod val="85000"/>
                    <a:lumOff val="15000"/>
                  </a:prstClr>
                </a:solidFill>
                <a:latin typeface="Garamond" panose="02020404030301010803"/>
              </a:rPr>
              <a:t>the </a:t>
            </a:r>
            <a:r>
              <a:rPr lang="en-US" sz="2200" smtClean="0">
                <a:solidFill>
                  <a:prstClr val="black">
                    <a:lumMod val="85000"/>
                    <a:lumOff val="15000"/>
                  </a:prstClr>
                </a:solidFill>
                <a:latin typeface="Garamond" panose="02020404030301010803"/>
              </a:rPr>
              <a:t>visit, </a:t>
            </a:r>
            <a:r>
              <a:rPr lang="en-US" sz="2200" dirty="0" smtClean="0">
                <a:solidFill>
                  <a:prstClr val="black">
                    <a:lumMod val="85000"/>
                    <a:lumOff val="15000"/>
                  </a:prstClr>
                </a:solidFill>
                <a:latin typeface="Garamond" panose="02020404030301010803"/>
              </a:rPr>
              <a:t>the BH </a:t>
            </a:r>
            <a:r>
              <a:rPr lang="en-US" sz="2200" dirty="0">
                <a:solidFill>
                  <a:prstClr val="black">
                    <a:lumMod val="85000"/>
                    <a:lumOff val="15000"/>
                  </a:prstClr>
                </a:solidFill>
                <a:latin typeface="Garamond" panose="02020404030301010803"/>
              </a:rPr>
              <a:t>provider and patient </a:t>
            </a:r>
            <a:r>
              <a:rPr lang="en-US" sz="2200" dirty="0" smtClean="0">
                <a:solidFill>
                  <a:prstClr val="black">
                    <a:lumMod val="85000"/>
                    <a:lumOff val="15000"/>
                  </a:prstClr>
                </a:solidFill>
                <a:latin typeface="Garamond" panose="02020404030301010803"/>
              </a:rPr>
              <a:t>discussed </a:t>
            </a:r>
            <a:r>
              <a:rPr lang="en-US" sz="2200" dirty="0">
                <a:solidFill>
                  <a:prstClr val="black">
                    <a:lumMod val="85000"/>
                    <a:lumOff val="15000"/>
                  </a:prstClr>
                </a:solidFill>
                <a:latin typeface="Garamond" panose="02020404030301010803"/>
              </a:rPr>
              <a:t>depressive </a:t>
            </a:r>
            <a:r>
              <a:rPr lang="en-US" sz="2200" dirty="0" smtClean="0">
                <a:solidFill>
                  <a:prstClr val="black">
                    <a:lumMod val="85000"/>
                    <a:lumOff val="15000"/>
                  </a:prstClr>
                </a:solidFill>
                <a:latin typeface="Garamond" panose="02020404030301010803"/>
              </a:rPr>
              <a:t>symptoms </a:t>
            </a:r>
            <a:r>
              <a:rPr lang="en-US" sz="2200" smtClean="0">
                <a:solidFill>
                  <a:prstClr val="black">
                    <a:lumMod val="85000"/>
                    <a:lumOff val="15000"/>
                  </a:prstClr>
                </a:solidFill>
                <a:latin typeface="Garamond" panose="02020404030301010803"/>
              </a:rPr>
              <a:t>and developed </a:t>
            </a:r>
            <a:r>
              <a:rPr lang="en-US" sz="2200" dirty="0">
                <a:solidFill>
                  <a:prstClr val="black">
                    <a:lumMod val="85000"/>
                    <a:lumOff val="15000"/>
                  </a:prstClr>
                </a:solidFill>
                <a:latin typeface="Garamond" panose="02020404030301010803"/>
              </a:rPr>
              <a:t>initial goals </a:t>
            </a:r>
            <a:r>
              <a:rPr lang="en-US" sz="2200" dirty="0" smtClean="0">
                <a:solidFill>
                  <a:prstClr val="black">
                    <a:lumMod val="85000"/>
                    <a:lumOff val="15000"/>
                  </a:prstClr>
                </a:solidFill>
                <a:latin typeface="Garamond" panose="02020404030301010803"/>
              </a:rPr>
              <a:t>aimed at doing pleasurable </a:t>
            </a:r>
            <a:r>
              <a:rPr lang="en-US" sz="2200" dirty="0">
                <a:solidFill>
                  <a:prstClr val="black">
                    <a:lumMod val="85000"/>
                    <a:lumOff val="15000"/>
                  </a:prstClr>
                </a:solidFill>
                <a:latin typeface="Garamond" panose="02020404030301010803"/>
              </a:rPr>
              <a:t>activities and organizing medications </a:t>
            </a:r>
            <a:r>
              <a:rPr lang="en-US" sz="2200" dirty="0" smtClean="0">
                <a:solidFill>
                  <a:prstClr val="black">
                    <a:lumMod val="85000"/>
                    <a:lumOff val="15000"/>
                  </a:prstClr>
                </a:solidFill>
                <a:latin typeface="Garamond" panose="02020404030301010803"/>
              </a:rPr>
              <a:t>to better care for her HTN, diabetes, and obesity. The patient continued to decline medication therapy, but clearly began to take ownership over improving her depressive symptoms.  By the next visit, her PHQ-9 </a:t>
            </a:r>
            <a:r>
              <a:rPr lang="en-US" sz="2200" dirty="0">
                <a:solidFill>
                  <a:prstClr val="black">
                    <a:lumMod val="85000"/>
                    <a:lumOff val="15000"/>
                  </a:prstClr>
                </a:solidFill>
                <a:latin typeface="Garamond" panose="02020404030301010803"/>
              </a:rPr>
              <a:t>score </a:t>
            </a:r>
            <a:r>
              <a:rPr lang="en-US" sz="2200" dirty="0" smtClean="0">
                <a:solidFill>
                  <a:prstClr val="black">
                    <a:lumMod val="85000"/>
                    <a:lumOff val="15000"/>
                  </a:prstClr>
                </a:solidFill>
                <a:latin typeface="Garamond" panose="02020404030301010803"/>
              </a:rPr>
              <a:t>decreased </a:t>
            </a:r>
            <a:r>
              <a:rPr lang="en-US" sz="2200" dirty="0">
                <a:solidFill>
                  <a:prstClr val="black">
                    <a:lumMod val="85000"/>
                    <a:lumOff val="15000"/>
                  </a:prstClr>
                </a:solidFill>
                <a:latin typeface="Garamond" panose="02020404030301010803"/>
              </a:rPr>
              <a:t>two </a:t>
            </a:r>
            <a:r>
              <a:rPr lang="en-US" sz="2200" dirty="0" smtClean="0">
                <a:solidFill>
                  <a:prstClr val="black">
                    <a:lumMod val="85000"/>
                    <a:lumOff val="15000"/>
                  </a:prstClr>
                </a:solidFill>
                <a:latin typeface="Garamond" panose="02020404030301010803"/>
              </a:rPr>
              <a:t>points and more attainable goal-oriented activities were established.  By the fourth session, her PHQ-9 score reflected remission.  By using a Measurement </a:t>
            </a:r>
            <a:r>
              <a:rPr lang="en-US" sz="2200" dirty="0">
                <a:solidFill>
                  <a:prstClr val="black">
                    <a:lumMod val="85000"/>
                    <a:lumOff val="15000"/>
                  </a:prstClr>
                </a:solidFill>
                <a:latin typeface="Garamond" panose="02020404030301010803"/>
              </a:rPr>
              <a:t>B</a:t>
            </a:r>
            <a:r>
              <a:rPr lang="en-US" sz="2200" dirty="0" smtClean="0">
                <a:solidFill>
                  <a:prstClr val="black">
                    <a:lumMod val="85000"/>
                    <a:lumOff val="15000"/>
                  </a:prstClr>
                </a:solidFill>
                <a:latin typeface="Garamond" panose="02020404030301010803"/>
              </a:rPr>
              <a:t>ased </a:t>
            </a:r>
            <a:r>
              <a:rPr lang="en-US" sz="2200" dirty="0">
                <a:solidFill>
                  <a:prstClr val="black">
                    <a:lumMod val="85000"/>
                    <a:lumOff val="15000"/>
                  </a:prstClr>
                </a:solidFill>
                <a:latin typeface="Garamond" panose="02020404030301010803"/>
              </a:rPr>
              <a:t>C</a:t>
            </a:r>
            <a:r>
              <a:rPr lang="en-US" sz="2200" dirty="0" smtClean="0">
                <a:solidFill>
                  <a:prstClr val="black">
                    <a:lumMod val="85000"/>
                    <a:lumOff val="15000"/>
                  </a:prstClr>
                </a:solidFill>
                <a:latin typeface="Garamond" panose="02020404030301010803"/>
              </a:rPr>
              <a:t>are approach, the patient and the provider were able to see the positive effects of her treatment, even without medication.  </a:t>
            </a:r>
            <a:endParaRPr lang="en-US" sz="2200" dirty="0">
              <a:solidFill>
                <a:prstClr val="black">
                  <a:lumMod val="85000"/>
                  <a:lumOff val="15000"/>
                </a:prstClr>
              </a:solidFill>
              <a:latin typeface="Garamond" panose="02020404030301010803"/>
            </a:endParaRPr>
          </a:p>
          <a:p>
            <a:pPr>
              <a:buFont typeface="Wingdings" panose="05000000000000000000" pitchFamily="2" charset="2"/>
              <a:buChar char="Ø"/>
            </a:pPr>
            <a:endParaRPr lang="en-US" sz="2400" dirty="0" smtClean="0"/>
          </a:p>
          <a:p>
            <a:pPr marL="0" indent="0" algn="ctr">
              <a:buNone/>
            </a:pPr>
            <a:endParaRPr lang="en-US" sz="2400" dirty="0" smtClean="0">
              <a:cs typeface="Times New Roman" panose="02020603050405020304" pitchFamily="18" charset="0"/>
            </a:endParaRPr>
          </a:p>
          <a:p>
            <a:pPr>
              <a:buFont typeface="Wingdings" panose="05000000000000000000" pitchFamily="2" charset="2"/>
              <a:buChar char="§"/>
            </a:pPr>
            <a:endParaRPr lang="en-US" dirty="0" smtClean="0">
              <a:cs typeface="Times New Roman" panose="02020603050405020304" pitchFamily="18" charset="0"/>
            </a:endParaRPr>
          </a:p>
          <a:p>
            <a:pPr>
              <a:buFont typeface="Wingdings" panose="05000000000000000000" pitchFamily="2" charset="2"/>
              <a:buChar char="§"/>
            </a:pPr>
            <a:endParaRPr lang="en-US" dirty="0" smtClean="0">
              <a:cs typeface="Times New Roman" panose="02020603050405020304" pitchFamily="18" charset="0"/>
            </a:endParaRPr>
          </a:p>
          <a:p>
            <a:pPr>
              <a:buFont typeface="Wingdings" panose="05000000000000000000" pitchFamily="2" charset="2"/>
              <a:buChar char="v"/>
            </a:pPr>
            <a:endParaRPr lang="en-US" dirty="0" smtClean="0">
              <a:cs typeface="Times New Roman" panose="02020603050405020304" pitchFamily="18" charset="0"/>
            </a:endParaRPr>
          </a:p>
          <a:p>
            <a:endParaRPr lang="en-US" dirty="0" smtClean="0"/>
          </a:p>
          <a:p>
            <a:endParaRPr lang="en-US" dirty="0"/>
          </a:p>
        </p:txBody>
      </p:sp>
    </p:spTree>
    <p:extLst>
      <p:ext uri="{BB962C8B-B14F-4D97-AF65-F5344CB8AC3E}">
        <p14:creationId xmlns:p14="http://schemas.microsoft.com/office/powerpoint/2010/main" val="1252569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lgn="ctr"/>
            <a:r>
              <a:rPr lang="en-US" sz="2000" dirty="0" smtClean="0"/>
              <a:t>VitalSign</a:t>
            </a:r>
            <a:r>
              <a:rPr lang="en-US" sz="2000" baseline="30000" dirty="0" smtClean="0"/>
              <a:t>6</a:t>
            </a:r>
            <a:r>
              <a:rPr lang="en-US" sz="2000" dirty="0" smtClean="0"/>
              <a:t> Screening Data </a:t>
            </a:r>
            <a:r>
              <a:rPr lang="en-US" sz="2000" dirty="0"/>
              <a:t>– TOTAL </a:t>
            </a:r>
            <a:r>
              <a:rPr lang="en-US" sz="2000" dirty="0" smtClean="0"/>
              <a:t/>
            </a:r>
            <a:br>
              <a:rPr lang="en-US" sz="2000" dirty="0" smtClean="0"/>
            </a:br>
            <a:r>
              <a:rPr lang="en-US" sz="2000" dirty="0" smtClean="0"/>
              <a:t>(Total</a:t>
            </a:r>
            <a:r>
              <a:rPr lang="en-US" sz="2000" dirty="0"/>
              <a:t>, </a:t>
            </a:r>
            <a:r>
              <a:rPr lang="en-US" sz="2000" dirty="0" smtClean="0"/>
              <a:t>Positive</a:t>
            </a:r>
            <a:r>
              <a:rPr lang="en-US" sz="2000" dirty="0"/>
              <a:t>, </a:t>
            </a:r>
            <a:r>
              <a:rPr lang="en-US" sz="2000" dirty="0" smtClean="0"/>
              <a:t>Negative)</a:t>
            </a:r>
            <a:br>
              <a:rPr lang="en-US" sz="2000" dirty="0" smtClean="0"/>
            </a:br>
            <a:r>
              <a:rPr lang="en-US" sz="2000" dirty="0"/>
              <a:t>August 21, 2014 – May 20, 2015</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064520340"/>
              </p:ext>
            </p:extLst>
          </p:nvPr>
        </p:nvGraphicFramePr>
        <p:xfrm>
          <a:off x="1295400" y="1701800"/>
          <a:ext cx="3352800" cy="4368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904972" y="5867400"/>
            <a:ext cx="2321725" cy="584775"/>
          </a:xfrm>
          <a:prstGeom prst="rect">
            <a:avLst/>
          </a:prstGeom>
          <a:noFill/>
        </p:spPr>
        <p:txBody>
          <a:bodyPr wrap="none" rtlCol="0">
            <a:spAutoFit/>
          </a:bodyPr>
          <a:lstStyle/>
          <a:p>
            <a:pPr algn="ctr"/>
            <a:r>
              <a:rPr lang="en-US" sz="1600" b="1" dirty="0" smtClean="0"/>
              <a:t>Total Number of Patients</a:t>
            </a:r>
          </a:p>
          <a:p>
            <a:pPr algn="ctr"/>
            <a:r>
              <a:rPr lang="en-US" sz="1600" b="1" dirty="0" smtClean="0"/>
              <a:t>Screened</a:t>
            </a:r>
            <a:endParaRPr lang="en-US" sz="1600" b="1" dirty="0"/>
          </a:p>
        </p:txBody>
      </p:sp>
      <p:pic>
        <p:nvPicPr>
          <p:cNvPr id="6" name="Circle PLUM"/>
          <p:cNvPicPr>
            <a:picLocks noChangeAspect="1" noChangeArrowheads="1"/>
          </p:cNvPicPr>
          <p:nvPr/>
        </p:nvPicPr>
        <p:blipFill>
          <a:blip r:embed="rId4" cstate="print"/>
          <a:srcRect/>
          <a:stretch>
            <a:fillRect/>
          </a:stretch>
        </p:blipFill>
        <p:spPr bwMode="auto">
          <a:xfrm>
            <a:off x="2438400" y="1498600"/>
            <a:ext cx="1473200" cy="1507067"/>
          </a:xfrm>
          <a:prstGeom prst="rect">
            <a:avLst/>
          </a:prstGeom>
          <a:noFill/>
          <a:ln w="9525">
            <a:noFill/>
            <a:miter lim="800000"/>
            <a:headEnd/>
            <a:tailEnd/>
          </a:ln>
          <a:effectLst/>
        </p:spPr>
      </p:pic>
      <p:sp>
        <p:nvSpPr>
          <p:cNvPr id="8" name="TextBox 7"/>
          <p:cNvSpPr txBox="1"/>
          <p:nvPr/>
        </p:nvSpPr>
        <p:spPr>
          <a:xfrm>
            <a:off x="3657600" y="6400800"/>
            <a:ext cx="22860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t>And They Said It Cannot Be Done</a:t>
            </a:r>
          </a:p>
        </p:txBody>
      </p:sp>
      <p:graphicFrame>
        <p:nvGraphicFramePr>
          <p:cNvPr id="9" name="Chart 8"/>
          <p:cNvGraphicFramePr>
            <a:graphicFrameLocks/>
          </p:cNvGraphicFramePr>
          <p:nvPr>
            <p:extLst>
              <p:ext uri="{D42A27DB-BD31-4B8C-83A1-F6EECF244321}">
                <p14:modId xmlns:p14="http://schemas.microsoft.com/office/powerpoint/2010/main" val="3184045154"/>
              </p:ext>
            </p:extLst>
          </p:nvPr>
        </p:nvGraphicFramePr>
        <p:xfrm>
          <a:off x="4495800" y="1447800"/>
          <a:ext cx="4615262" cy="4648200"/>
        </p:xfrm>
        <a:graphic>
          <a:graphicData uri="http://schemas.openxmlformats.org/drawingml/2006/chart">
            <c:chart xmlns:c="http://schemas.openxmlformats.org/drawingml/2006/chart" xmlns:r="http://schemas.openxmlformats.org/officeDocument/2006/relationships" r:id="rId5"/>
          </a:graphicData>
        </a:graphic>
      </p:graphicFrame>
      <p:pic>
        <p:nvPicPr>
          <p:cNvPr id="10" name="Circle YELLOW"/>
          <p:cNvPicPr>
            <a:picLocks noChangeAspect="1" noChangeArrowheads="1"/>
          </p:cNvPicPr>
          <p:nvPr/>
        </p:nvPicPr>
        <p:blipFill>
          <a:blip r:embed="rId6" cstate="print"/>
          <a:srcRect/>
          <a:stretch>
            <a:fillRect/>
          </a:stretch>
        </p:blipFill>
        <p:spPr bwMode="auto">
          <a:xfrm>
            <a:off x="5486400" y="2971800"/>
            <a:ext cx="1688387" cy="1295400"/>
          </a:xfrm>
          <a:prstGeom prst="rect">
            <a:avLst/>
          </a:prstGeom>
          <a:noFill/>
          <a:ln w="9525">
            <a:noFill/>
            <a:miter lim="800000"/>
            <a:headEnd/>
            <a:tailEnd/>
          </a:ln>
          <a:effectLst/>
        </p:spPr>
      </p:pic>
      <p:sp>
        <p:nvSpPr>
          <p:cNvPr id="3" name="TextBox 2"/>
          <p:cNvSpPr txBox="1"/>
          <p:nvPr/>
        </p:nvSpPr>
        <p:spPr>
          <a:xfrm>
            <a:off x="5715000" y="6096000"/>
            <a:ext cx="2668303" cy="253916"/>
          </a:xfrm>
          <a:prstGeom prst="rect">
            <a:avLst/>
          </a:prstGeom>
          <a:noFill/>
        </p:spPr>
        <p:txBody>
          <a:bodyPr wrap="none" rtlCol="0">
            <a:spAutoFit/>
          </a:bodyPr>
          <a:lstStyle/>
          <a:p>
            <a:r>
              <a:rPr lang="en-US" sz="1050" dirty="0" smtClean="0"/>
              <a:t>*Total patients with positive PHQ-9 is 1500.</a:t>
            </a:r>
            <a:endParaRPr lang="en-US" sz="1050" dirty="0"/>
          </a:p>
        </p:txBody>
      </p:sp>
    </p:spTree>
    <p:extLst>
      <p:ext uri="{BB962C8B-B14F-4D97-AF65-F5344CB8AC3E}">
        <p14:creationId xmlns:p14="http://schemas.microsoft.com/office/powerpoint/2010/main" val="1861103385"/>
      </p:ext>
    </p:extLst>
  </p:cSld>
  <p:clrMapOvr>
    <a:masterClrMapping/>
  </p:clrMapOvr>
  <p:transition>
    <p:wipe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0"/>
            <a:ext cx="8229600" cy="919163"/>
          </a:xfrm>
        </p:spPr>
        <p:txBody>
          <a:bodyPr>
            <a:normAutofit fontScale="90000"/>
          </a:bodyPr>
          <a:lstStyle/>
          <a:p>
            <a:pPr algn="ctr"/>
            <a:r>
              <a:rPr lang="en-US" sz="4400" dirty="0" smtClean="0"/>
              <a:t>Key Next Steps</a:t>
            </a:r>
            <a:br>
              <a:rPr lang="en-US" sz="4400" dirty="0" smtClean="0"/>
            </a:br>
            <a:r>
              <a:rPr lang="en-US" sz="4400" dirty="0" smtClean="0"/>
              <a:t>Madhukar H. Trivedi, MD</a:t>
            </a:r>
            <a:endParaRPr lang="en-US" sz="4400" dirty="0"/>
          </a:p>
        </p:txBody>
      </p:sp>
      <p:pic>
        <p:nvPicPr>
          <p:cNvPr id="7222" name="Picture 1" descr="Description: Description: Description: Description: Description: vs6_logo_bitmap_medium"/>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581400" y="3875027"/>
            <a:ext cx="2171152"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698030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ln w="28575">
            <a:solidFill>
              <a:srgbClr val="C00000"/>
            </a:solidFill>
          </a:ln>
        </p:spPr>
        <p:txBody>
          <a:bodyPr>
            <a:normAutofit fontScale="90000"/>
          </a:bodyPr>
          <a:lstStyle/>
          <a:p>
            <a:pPr algn="ctr"/>
            <a:r>
              <a:rPr lang="en-US" sz="3600" dirty="0" smtClean="0">
                <a:ea typeface="ＭＳ Ｐゴシック" pitchFamily="34" charset="-128"/>
              </a:rPr>
              <a:t>Prevalence of psychiatric disorders in </a:t>
            </a:r>
            <a:br>
              <a:rPr lang="en-US" sz="3600" dirty="0" smtClean="0">
                <a:ea typeface="ＭＳ Ｐゴシック" pitchFamily="34" charset="-128"/>
              </a:rPr>
            </a:br>
            <a:r>
              <a:rPr lang="en-US" sz="3600" dirty="0" smtClean="0">
                <a:ea typeface="ＭＳ Ｐゴシック" pitchFamily="34" charset="-128"/>
              </a:rPr>
              <a:t>low-income primary care patients</a:t>
            </a:r>
          </a:p>
        </p:txBody>
      </p:sp>
      <p:graphicFrame>
        <p:nvGraphicFramePr>
          <p:cNvPr id="4" name="Content Placeholder 3"/>
          <p:cNvGraphicFramePr>
            <a:graphicFrameLocks/>
          </p:cNvGraphicFramePr>
          <p:nvPr/>
        </p:nvGraphicFramePr>
        <p:xfrm>
          <a:off x="457200" y="1752600"/>
          <a:ext cx="8229600" cy="2521208"/>
        </p:xfrm>
        <a:graphic>
          <a:graphicData uri="http://schemas.openxmlformats.org/drawingml/2006/table">
            <a:tbl>
              <a:tblPr firstRow="1" bandRow="1">
                <a:tableStyleId>{3C2FFA5D-87B4-456A-9821-1D502468CF0F}</a:tableStyleId>
              </a:tblPr>
              <a:tblGrid>
                <a:gridCol w="4582205"/>
                <a:gridCol w="2035919"/>
                <a:gridCol w="1611476"/>
              </a:tblGrid>
              <a:tr h="370840">
                <a:tc>
                  <a:txBody>
                    <a:bodyPr/>
                    <a:lstStyle/>
                    <a:p>
                      <a:r>
                        <a:rPr lang="en-US" dirty="0" smtClean="0"/>
                        <a:t>Psychiatric disorder</a:t>
                      </a:r>
                      <a:endParaRPr lang="en-US" b="0" dirty="0"/>
                    </a:p>
                  </a:txBody>
                  <a:tcPr/>
                </a:tc>
                <a:tc>
                  <a:txBody>
                    <a:bodyPr/>
                    <a:lstStyle/>
                    <a:p>
                      <a:r>
                        <a:rPr lang="en-US" dirty="0" smtClean="0"/>
                        <a:t>General Primary care population</a:t>
                      </a:r>
                      <a:endParaRPr lang="en-US" b="0" dirty="0"/>
                    </a:p>
                  </a:txBody>
                  <a:tcPr/>
                </a:tc>
                <a:tc>
                  <a:txBody>
                    <a:bodyPr/>
                    <a:lstStyle/>
                    <a:p>
                      <a:r>
                        <a:rPr lang="en-US" dirty="0" smtClean="0"/>
                        <a:t>Low-income patients</a:t>
                      </a:r>
                      <a:endParaRPr lang="en-US" b="0" dirty="0"/>
                    </a:p>
                  </a:txBody>
                  <a:tcPr/>
                </a:tc>
              </a:tr>
              <a:tr h="370840">
                <a:tc>
                  <a:txBody>
                    <a:bodyPr/>
                    <a:lstStyle/>
                    <a:p>
                      <a:r>
                        <a:rPr lang="en-US" dirty="0" smtClean="0"/>
                        <a:t>At least one psychiatric disorder</a:t>
                      </a:r>
                      <a:endParaRPr lang="en-US" dirty="0"/>
                    </a:p>
                  </a:txBody>
                  <a:tcPr/>
                </a:tc>
                <a:tc>
                  <a:txBody>
                    <a:bodyPr/>
                    <a:lstStyle/>
                    <a:p>
                      <a:pPr algn="r"/>
                      <a:r>
                        <a:rPr lang="en-US" dirty="0" smtClean="0"/>
                        <a:t>28%</a:t>
                      </a:r>
                      <a:endParaRPr lang="en-US" dirty="0"/>
                    </a:p>
                  </a:txBody>
                  <a:tcPr/>
                </a:tc>
                <a:tc>
                  <a:txBody>
                    <a:bodyPr/>
                    <a:lstStyle/>
                    <a:p>
                      <a:pPr algn="r"/>
                      <a:r>
                        <a:rPr lang="en-US" dirty="0" smtClean="0"/>
                        <a:t>51%</a:t>
                      </a:r>
                      <a:endParaRPr lang="en-US" dirty="0"/>
                    </a:p>
                  </a:txBody>
                  <a:tcPr/>
                </a:tc>
              </a:tr>
              <a:tr h="370840">
                <a:tc>
                  <a:txBody>
                    <a:bodyPr/>
                    <a:lstStyle/>
                    <a:p>
                      <a:r>
                        <a:rPr lang="en-US" b="1" dirty="0" smtClean="0"/>
                        <a:t>Depression and Related Mood disorder</a:t>
                      </a:r>
                      <a:endParaRPr lang="en-US" b="1" dirty="0"/>
                    </a:p>
                  </a:txBody>
                  <a:tcPr/>
                </a:tc>
                <a:tc>
                  <a:txBody>
                    <a:bodyPr/>
                    <a:lstStyle/>
                    <a:p>
                      <a:pPr algn="r"/>
                      <a:r>
                        <a:rPr lang="en-US" b="1" dirty="0" smtClean="0"/>
                        <a:t>16%</a:t>
                      </a:r>
                      <a:endParaRPr lang="en-US" b="1" dirty="0"/>
                    </a:p>
                  </a:txBody>
                  <a:tcPr/>
                </a:tc>
                <a:tc>
                  <a:txBody>
                    <a:bodyPr/>
                    <a:lstStyle/>
                    <a:p>
                      <a:pPr algn="r"/>
                      <a:r>
                        <a:rPr lang="en-US" b="1" dirty="0" smtClean="0"/>
                        <a:t>33%</a:t>
                      </a:r>
                      <a:endParaRPr lang="en-US" b="1" dirty="0"/>
                    </a:p>
                  </a:txBody>
                  <a:tcPr/>
                </a:tc>
              </a:tr>
              <a:tr h="370840">
                <a:tc>
                  <a:txBody>
                    <a:bodyPr/>
                    <a:lstStyle/>
                    <a:p>
                      <a:r>
                        <a:rPr lang="en-US" dirty="0" smtClean="0"/>
                        <a:t>Anxiety disorder</a:t>
                      </a:r>
                      <a:endParaRPr lang="en-US" dirty="0"/>
                    </a:p>
                  </a:txBody>
                  <a:tcPr/>
                </a:tc>
                <a:tc>
                  <a:txBody>
                    <a:bodyPr/>
                    <a:lstStyle/>
                    <a:p>
                      <a:pPr algn="r"/>
                      <a:r>
                        <a:rPr lang="en-US" dirty="0" smtClean="0"/>
                        <a:t>11%</a:t>
                      </a:r>
                      <a:endParaRPr lang="en-US" dirty="0"/>
                    </a:p>
                  </a:txBody>
                  <a:tcPr/>
                </a:tc>
                <a:tc>
                  <a:txBody>
                    <a:bodyPr/>
                    <a:lstStyle/>
                    <a:p>
                      <a:pPr algn="r"/>
                      <a:r>
                        <a:rPr lang="en-US" dirty="0" smtClean="0"/>
                        <a:t>36%</a:t>
                      </a:r>
                      <a:endParaRPr lang="en-US" dirty="0"/>
                    </a:p>
                  </a:txBody>
                  <a:tcPr/>
                </a:tc>
              </a:tr>
              <a:tr h="384304">
                <a:tc>
                  <a:txBody>
                    <a:bodyPr/>
                    <a:lstStyle/>
                    <a:p>
                      <a:r>
                        <a:rPr lang="en-US" dirty="0" smtClean="0"/>
                        <a:t>Alcohol abuse</a:t>
                      </a:r>
                      <a:endParaRPr lang="en-US" dirty="0"/>
                    </a:p>
                  </a:txBody>
                  <a:tcPr/>
                </a:tc>
                <a:tc>
                  <a:txBody>
                    <a:bodyPr/>
                    <a:lstStyle/>
                    <a:p>
                      <a:pPr algn="r"/>
                      <a:r>
                        <a:rPr lang="en-US" dirty="0" smtClean="0"/>
                        <a:t>7%</a:t>
                      </a:r>
                      <a:endParaRPr lang="en-US" dirty="0"/>
                    </a:p>
                  </a:txBody>
                  <a:tcPr/>
                </a:tc>
                <a:tc>
                  <a:txBody>
                    <a:bodyPr/>
                    <a:lstStyle/>
                    <a:p>
                      <a:pPr algn="r"/>
                      <a:r>
                        <a:rPr lang="en-US" dirty="0" smtClean="0"/>
                        <a:t>17%</a:t>
                      </a:r>
                      <a:endParaRPr lang="en-US" dirty="0"/>
                    </a:p>
                  </a:txBody>
                  <a:tcPr/>
                </a:tc>
              </a:tr>
              <a:tr h="384304">
                <a:tc>
                  <a:txBody>
                    <a:bodyPr/>
                    <a:lstStyle/>
                    <a:p>
                      <a:r>
                        <a:rPr lang="en-US" dirty="0" smtClean="0"/>
                        <a:t>Eating disorder</a:t>
                      </a:r>
                      <a:endParaRPr lang="en-US" dirty="0"/>
                    </a:p>
                  </a:txBody>
                  <a:tcPr/>
                </a:tc>
                <a:tc>
                  <a:txBody>
                    <a:bodyPr/>
                    <a:lstStyle/>
                    <a:p>
                      <a:pPr algn="r"/>
                      <a:r>
                        <a:rPr lang="en-US" dirty="0" smtClean="0"/>
                        <a:t>7%</a:t>
                      </a:r>
                      <a:endParaRPr lang="en-US" dirty="0"/>
                    </a:p>
                  </a:txBody>
                  <a:tcPr/>
                </a:tc>
                <a:tc>
                  <a:txBody>
                    <a:bodyPr/>
                    <a:lstStyle/>
                    <a:p>
                      <a:pPr algn="r"/>
                      <a:r>
                        <a:rPr lang="en-US" dirty="0" smtClean="0"/>
                        <a:t>10%</a:t>
                      </a:r>
                      <a:endParaRPr lang="en-US" dirty="0"/>
                    </a:p>
                  </a:txBody>
                  <a:tcPr/>
                </a:tc>
              </a:tr>
            </a:tbl>
          </a:graphicData>
        </a:graphic>
      </p:graphicFrame>
      <p:sp>
        <p:nvSpPr>
          <p:cNvPr id="51204" name="Rectangle 4"/>
          <p:cNvSpPr>
            <a:spLocks noChangeArrowheads="1"/>
          </p:cNvSpPr>
          <p:nvPr/>
        </p:nvSpPr>
        <p:spPr bwMode="auto">
          <a:xfrm>
            <a:off x="457200" y="4330864"/>
            <a:ext cx="762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Garamond" pitchFamily="18" charset="0"/>
              </a:rPr>
              <a:t>*35% of patients with a psychiatric diagnosis saw their PCP in the past 3 months.</a:t>
            </a:r>
          </a:p>
        </p:txBody>
      </p:sp>
      <p:sp>
        <p:nvSpPr>
          <p:cNvPr id="51205" name="Rectangle 5"/>
          <p:cNvSpPr>
            <a:spLocks noChangeArrowheads="1"/>
          </p:cNvSpPr>
          <p:nvPr/>
        </p:nvSpPr>
        <p:spPr bwMode="auto">
          <a:xfrm>
            <a:off x="4114800" y="5181600"/>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srgbClr val="000000"/>
                </a:solidFill>
              </a:rPr>
              <a:t>Mauksch, L. B., et al. (2001). Mental illness, functional </a:t>
            </a:r>
            <a:r>
              <a:rPr lang="en-US" sz="1200" dirty="0" smtClean="0">
                <a:solidFill>
                  <a:srgbClr val="000000"/>
                </a:solidFill>
              </a:rPr>
              <a:t>impairment</a:t>
            </a:r>
            <a:r>
              <a:rPr lang="en-US" sz="1200" dirty="0">
                <a:solidFill>
                  <a:srgbClr val="000000"/>
                </a:solidFill>
              </a:rPr>
              <a:t>, and patient preferences for collaborative care </a:t>
            </a:r>
            <a:r>
              <a:rPr lang="en-US" sz="1200" dirty="0" smtClean="0">
                <a:solidFill>
                  <a:srgbClr val="000000"/>
                </a:solidFill>
              </a:rPr>
              <a:t> in </a:t>
            </a:r>
            <a:r>
              <a:rPr lang="en-US" sz="1200" dirty="0">
                <a:solidFill>
                  <a:srgbClr val="000000"/>
                </a:solidFill>
              </a:rPr>
              <a:t>an uninsured, primary care population. Journal of Family </a:t>
            </a:r>
            <a:r>
              <a:rPr lang="en-US" sz="1200" dirty="0" smtClean="0">
                <a:solidFill>
                  <a:srgbClr val="000000"/>
                </a:solidFill>
              </a:rPr>
              <a:t>Practice</a:t>
            </a:r>
            <a:r>
              <a:rPr lang="en-US" sz="1200" dirty="0">
                <a:solidFill>
                  <a:srgbClr val="000000"/>
                </a:solidFill>
              </a:rPr>
              <a:t>, 50(1), 41-47.</a:t>
            </a:r>
          </a:p>
        </p:txBody>
      </p:sp>
    </p:spTree>
    <p:extLst>
      <p:ext uri="{BB962C8B-B14F-4D97-AF65-F5344CB8AC3E}">
        <p14:creationId xmlns:p14="http://schemas.microsoft.com/office/powerpoint/2010/main" val="2792129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altLang="en-US" dirty="0"/>
              <a:t>Major Depressive Disorder (MDD)</a:t>
            </a:r>
            <a:br>
              <a:rPr lang="en-US" altLang="en-US" dirty="0"/>
            </a:br>
            <a:r>
              <a:rPr lang="en-US" altLang="en-US" dirty="0"/>
              <a:t>Is Still Largely Untreated</a:t>
            </a:r>
            <a:endParaRPr lang="en-US" dirty="0"/>
          </a:p>
        </p:txBody>
      </p:sp>
      <p:graphicFrame>
        <p:nvGraphicFramePr>
          <p:cNvPr id="3" name="Diagram 2"/>
          <p:cNvGraphicFramePr/>
          <p:nvPr>
            <p:extLst>
              <p:ext uri="{D42A27DB-BD31-4B8C-83A1-F6EECF244321}">
                <p14:modId xmlns:p14="http://schemas.microsoft.com/office/powerpoint/2010/main" val="392190472"/>
              </p:ext>
            </p:extLst>
          </p:nvPr>
        </p:nvGraphicFramePr>
        <p:xfrm>
          <a:off x="685800" y="1295400"/>
          <a:ext cx="7772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62000" y="1752600"/>
            <a:ext cx="45719" cy="369332"/>
          </a:xfrm>
          <a:prstGeom prst="rect">
            <a:avLst/>
          </a:prstGeom>
          <a:noFill/>
        </p:spPr>
        <p:txBody>
          <a:bodyPr wrap="square" rtlCol="0">
            <a:spAutoFit/>
          </a:bodyPr>
          <a:lstStyle/>
          <a:p>
            <a:endParaRPr lang="en-US" dirty="0"/>
          </a:p>
        </p:txBody>
      </p:sp>
      <p:sp>
        <p:nvSpPr>
          <p:cNvPr id="5" name="TextBox 4"/>
          <p:cNvSpPr txBox="1"/>
          <p:nvPr/>
        </p:nvSpPr>
        <p:spPr>
          <a:xfrm>
            <a:off x="762000" y="1676400"/>
            <a:ext cx="7910948" cy="369332"/>
          </a:xfrm>
          <a:prstGeom prst="rect">
            <a:avLst/>
          </a:prstGeom>
          <a:noFill/>
        </p:spPr>
        <p:txBody>
          <a:bodyPr wrap="none" rtlCol="0">
            <a:spAutoFit/>
          </a:bodyPr>
          <a:lstStyle/>
          <a:p>
            <a:pPr marL="338138" indent="-338138"/>
            <a:r>
              <a:rPr lang="en-US" altLang="en-US" b="1" dirty="0" smtClean="0">
                <a:solidFill>
                  <a:schemeClr val="accent1"/>
                </a:solidFill>
              </a:rPr>
              <a:t>* Only </a:t>
            </a:r>
            <a:r>
              <a:rPr lang="en-US" altLang="en-US" b="1" dirty="0">
                <a:solidFill>
                  <a:schemeClr val="accent1"/>
                </a:solidFill>
              </a:rPr>
              <a:t>21.6% of all patients with MDD in this study received adequate </a:t>
            </a:r>
            <a:r>
              <a:rPr lang="en-US" altLang="en-US" b="1" dirty="0" smtClean="0">
                <a:solidFill>
                  <a:schemeClr val="accent1"/>
                </a:solidFill>
              </a:rPr>
              <a:t>treatment</a:t>
            </a:r>
            <a:endParaRPr lang="en-US" altLang="en-US" b="1" dirty="0">
              <a:solidFill>
                <a:schemeClr val="accent1"/>
              </a:solidFill>
            </a:endParaRPr>
          </a:p>
        </p:txBody>
      </p:sp>
      <p:sp>
        <p:nvSpPr>
          <p:cNvPr id="6" name="Text Box 4"/>
          <p:cNvSpPr txBox="1">
            <a:spLocks noChangeArrowheads="1"/>
          </p:cNvSpPr>
          <p:nvPr/>
        </p:nvSpPr>
        <p:spPr bwMode="auto">
          <a:xfrm>
            <a:off x="177799" y="6252236"/>
            <a:ext cx="8234363" cy="287337"/>
          </a:xfrm>
          <a:prstGeom prst="rect">
            <a:avLst/>
          </a:prstGeom>
          <a:noFill/>
          <a:ln w="9525">
            <a:noFill/>
            <a:miter lim="800000"/>
            <a:headEnd/>
            <a:tailEnd/>
          </a:ln>
          <a:effectLst/>
        </p:spPr>
        <p:txBody>
          <a:bodyPr>
            <a:spAutoFit/>
          </a:bodyPr>
          <a:lstStyle/>
          <a:p>
            <a:pPr fontAlgn="base">
              <a:lnSpc>
                <a:spcPct val="80000"/>
              </a:lnSpc>
              <a:spcBef>
                <a:spcPct val="0"/>
              </a:spcBef>
              <a:spcAft>
                <a:spcPct val="0"/>
              </a:spcAft>
            </a:pPr>
            <a:r>
              <a:rPr lang="da-DK" altLang="en-US" sz="1600" b="1" dirty="0">
                <a:solidFill>
                  <a:srgbClr val="FF9900"/>
                </a:solidFill>
                <a:latin typeface="Arial Narrow" pitchFamily="34" charset="0"/>
              </a:rPr>
              <a:t>Kessler RC, et al. </a:t>
            </a:r>
            <a:r>
              <a:rPr lang="da-DK" altLang="en-US" sz="1600" b="1" i="1" dirty="0">
                <a:solidFill>
                  <a:srgbClr val="FF9900"/>
                </a:solidFill>
                <a:latin typeface="Arial Narrow" pitchFamily="34" charset="0"/>
              </a:rPr>
              <a:t>JAMA</a:t>
            </a:r>
            <a:r>
              <a:rPr lang="da-DK" altLang="en-US" sz="1600" b="1" dirty="0">
                <a:solidFill>
                  <a:srgbClr val="FF9900"/>
                </a:solidFill>
                <a:latin typeface="Arial Narrow" pitchFamily="34" charset="0"/>
              </a:rPr>
              <a:t>. 2003;289(23):3095-3105.</a:t>
            </a:r>
            <a:endParaRPr lang="en-US" altLang="en-US" sz="1600" b="1" dirty="0">
              <a:solidFill>
                <a:srgbClr val="FF9900"/>
              </a:solidFill>
              <a:latin typeface="Arial Narrow" pitchFamily="34" charset="0"/>
            </a:endParaRPr>
          </a:p>
        </p:txBody>
      </p:sp>
    </p:spTree>
    <p:extLst>
      <p:ext uri="{BB962C8B-B14F-4D97-AF65-F5344CB8AC3E}">
        <p14:creationId xmlns:p14="http://schemas.microsoft.com/office/powerpoint/2010/main" val="184410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VitalSign</a:t>
            </a:r>
            <a:r>
              <a:rPr lang="en-US" baseline="30000" dirty="0" smtClean="0"/>
              <a:t>6</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And Yet..</a:t>
            </a:r>
          </a:p>
          <a:p>
            <a:r>
              <a:rPr lang="en-US" dirty="0" smtClean="0"/>
              <a:t>The </a:t>
            </a:r>
            <a:r>
              <a:rPr lang="en-US" dirty="0"/>
              <a:t>STAR*D study </a:t>
            </a:r>
            <a:r>
              <a:rPr lang="en-US" dirty="0" smtClean="0"/>
              <a:t>showed </a:t>
            </a:r>
            <a:r>
              <a:rPr lang="en-US" dirty="0"/>
              <a:t>it is possible to provide high quality treatment in primary care setting with outcomes equal to those provided by specialty </a:t>
            </a:r>
            <a:r>
              <a:rPr lang="en-US" dirty="0" smtClean="0"/>
              <a:t>care </a:t>
            </a:r>
            <a:r>
              <a:rPr lang="en-US" baseline="30000" dirty="0" smtClean="0"/>
              <a:t>1,2,3</a:t>
            </a:r>
            <a:r>
              <a:rPr lang="en-US" dirty="0" smtClean="0"/>
              <a:t>.  </a:t>
            </a:r>
          </a:p>
          <a:p>
            <a:r>
              <a:rPr lang="en-US" dirty="0" smtClean="0"/>
              <a:t>Therefore, the MBC </a:t>
            </a:r>
            <a:r>
              <a:rPr lang="en-US" dirty="0"/>
              <a:t>approach is highly recommended for primary care settings.</a:t>
            </a:r>
          </a:p>
        </p:txBody>
      </p:sp>
      <p:sp>
        <p:nvSpPr>
          <p:cNvPr id="4" name="Text Box 4"/>
          <p:cNvSpPr txBox="1">
            <a:spLocks noChangeArrowheads="1"/>
          </p:cNvSpPr>
          <p:nvPr/>
        </p:nvSpPr>
        <p:spPr bwMode="auto">
          <a:xfrm>
            <a:off x="914400" y="6252236"/>
            <a:ext cx="8234363" cy="486287"/>
          </a:xfrm>
          <a:prstGeom prst="rect">
            <a:avLst/>
          </a:prstGeom>
          <a:noFill/>
          <a:ln w="9525">
            <a:noFill/>
            <a:miter lim="800000"/>
            <a:headEnd/>
            <a:tailEnd/>
          </a:ln>
          <a:effectLst/>
        </p:spPr>
        <p:txBody>
          <a:bodyPr>
            <a:spAutoFit/>
          </a:bodyPr>
          <a:lstStyle/>
          <a:p>
            <a:pPr fontAlgn="base">
              <a:lnSpc>
                <a:spcPct val="80000"/>
              </a:lnSpc>
              <a:spcBef>
                <a:spcPct val="0"/>
              </a:spcBef>
              <a:spcAft>
                <a:spcPct val="0"/>
              </a:spcAft>
            </a:pPr>
            <a:r>
              <a:rPr lang="da-DK" altLang="en-US" sz="1600" b="1" baseline="30000" dirty="0" smtClean="0">
                <a:solidFill>
                  <a:srgbClr val="FF9900"/>
                </a:solidFill>
                <a:latin typeface="Arial Narrow" pitchFamily="34" charset="0"/>
              </a:rPr>
              <a:t>1</a:t>
            </a:r>
            <a:r>
              <a:rPr lang="da-DK" altLang="en-US" sz="1600" b="1" dirty="0" smtClean="0">
                <a:solidFill>
                  <a:srgbClr val="FF9900"/>
                </a:solidFill>
                <a:latin typeface="Arial Narrow" pitchFamily="34" charset="0"/>
              </a:rPr>
              <a:t>Trivedi, et al Am J Psychiatry 2006; </a:t>
            </a:r>
            <a:r>
              <a:rPr lang="da-DK" altLang="en-US" sz="1600" b="1" baseline="30000" dirty="0" smtClean="0">
                <a:solidFill>
                  <a:srgbClr val="FF9900"/>
                </a:solidFill>
                <a:latin typeface="Arial Narrow" pitchFamily="34" charset="0"/>
              </a:rPr>
              <a:t>2</a:t>
            </a:r>
            <a:r>
              <a:rPr lang="da-DK" altLang="en-US" sz="1600" b="1" dirty="0" smtClean="0">
                <a:solidFill>
                  <a:srgbClr val="FF9900"/>
                </a:solidFill>
                <a:latin typeface="Arial Narrow" pitchFamily="34" charset="0"/>
              </a:rPr>
              <a:t>Trivedi et al New England Journal of Medicine 2006; </a:t>
            </a:r>
          </a:p>
          <a:p>
            <a:pPr fontAlgn="base">
              <a:lnSpc>
                <a:spcPct val="80000"/>
              </a:lnSpc>
              <a:spcBef>
                <a:spcPct val="0"/>
              </a:spcBef>
              <a:spcAft>
                <a:spcPct val="0"/>
              </a:spcAft>
            </a:pPr>
            <a:r>
              <a:rPr lang="da-DK" altLang="en-US" sz="1600" b="1" baseline="30000" dirty="0">
                <a:solidFill>
                  <a:srgbClr val="FF9900"/>
                </a:solidFill>
                <a:latin typeface="Arial Narrow" pitchFamily="34" charset="0"/>
              </a:rPr>
              <a:t>3</a:t>
            </a:r>
            <a:r>
              <a:rPr lang="da-DK" altLang="en-US" sz="1600" b="1" dirty="0" smtClean="0">
                <a:solidFill>
                  <a:srgbClr val="FF9900"/>
                </a:solidFill>
                <a:latin typeface="Arial Narrow" pitchFamily="34" charset="0"/>
              </a:rPr>
              <a:t>Gaynes et al 2009</a:t>
            </a:r>
            <a:endParaRPr lang="en-US" altLang="en-US" sz="1600" b="1" dirty="0">
              <a:solidFill>
                <a:srgbClr val="FF9900"/>
              </a:solidFill>
              <a:latin typeface="Arial Narrow" pitchFamily="34" charset="0"/>
            </a:endParaRPr>
          </a:p>
        </p:txBody>
      </p:sp>
    </p:spTree>
    <p:extLst>
      <p:ext uri="{BB962C8B-B14F-4D97-AF65-F5344CB8AC3E}">
        <p14:creationId xmlns:p14="http://schemas.microsoft.com/office/powerpoint/2010/main" val="1670144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vs6_presentation_starter_pack">
  <a:themeElements>
    <a:clrScheme name="UTSW">
      <a:dk1>
        <a:sysClr val="windowText" lastClr="000000"/>
      </a:dk1>
      <a:lt1>
        <a:sysClr val="window" lastClr="FFFFFF"/>
      </a:lt1>
      <a:dk2>
        <a:srgbClr val="0057A6"/>
      </a:dk2>
      <a:lt2>
        <a:srgbClr val="EEECE1"/>
      </a:lt2>
      <a:accent1>
        <a:srgbClr val="287D7D"/>
      </a:accent1>
      <a:accent2>
        <a:srgbClr val="7E4A77"/>
      </a:accent2>
      <a:accent3>
        <a:srgbClr val="C6E070"/>
      </a:accent3>
      <a:accent4>
        <a:srgbClr val="672152"/>
      </a:accent4>
      <a:accent5>
        <a:srgbClr val="636670"/>
      </a:accent5>
      <a:accent6>
        <a:srgbClr val="FFBF55"/>
      </a:accent6>
      <a:hlink>
        <a:srgbClr val="0057A6"/>
      </a:hlink>
      <a:folHlink>
        <a:srgbClr val="672152"/>
      </a:folHlink>
    </a:clrScheme>
    <a:fontScheme name="UTSW">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Default Design">
  <a:themeElements>
    <a:clrScheme name="Default Design 14">
      <a:dk1>
        <a:srgbClr val="000000"/>
      </a:dk1>
      <a:lt1>
        <a:srgbClr val="FFFFFF"/>
      </a:lt1>
      <a:dk2>
        <a:srgbClr val="006A71"/>
      </a:dk2>
      <a:lt2>
        <a:srgbClr val="FFFF00"/>
      </a:lt2>
      <a:accent1>
        <a:srgbClr val="99FFCC"/>
      </a:accent1>
      <a:accent2>
        <a:srgbClr val="FF0000"/>
      </a:accent2>
      <a:accent3>
        <a:srgbClr val="AAB9BB"/>
      </a:accent3>
      <a:accent4>
        <a:srgbClr val="DADADA"/>
      </a:accent4>
      <a:accent5>
        <a:srgbClr val="CAFFE2"/>
      </a:accent5>
      <a:accent6>
        <a:srgbClr val="E70000"/>
      </a:accent6>
      <a:hlink>
        <a:srgbClr val="66FFFF"/>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6A71"/>
        </a:lt1>
        <a:dk2>
          <a:srgbClr val="FFFF00"/>
        </a:dk2>
        <a:lt2>
          <a:srgbClr val="808080"/>
        </a:lt2>
        <a:accent1>
          <a:srgbClr val="99FFCC"/>
        </a:accent1>
        <a:accent2>
          <a:srgbClr val="FF0000"/>
        </a:accent2>
        <a:accent3>
          <a:srgbClr val="AAB9BB"/>
        </a:accent3>
        <a:accent4>
          <a:srgbClr val="000000"/>
        </a:accent4>
        <a:accent5>
          <a:srgbClr val="CAFFE2"/>
        </a:accent5>
        <a:accent6>
          <a:srgbClr val="E70000"/>
        </a:accent6>
        <a:hlink>
          <a:srgbClr val="66FFFF"/>
        </a:hlink>
        <a:folHlink>
          <a:srgbClr val="FF99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6A71"/>
        </a:dk2>
        <a:lt2>
          <a:srgbClr val="FFFF00"/>
        </a:lt2>
        <a:accent1>
          <a:srgbClr val="99FFCC"/>
        </a:accent1>
        <a:accent2>
          <a:srgbClr val="FF0000"/>
        </a:accent2>
        <a:accent3>
          <a:srgbClr val="AAB9BB"/>
        </a:accent3>
        <a:accent4>
          <a:srgbClr val="DADADA"/>
        </a:accent4>
        <a:accent5>
          <a:srgbClr val="CAFFE2"/>
        </a:accent5>
        <a:accent6>
          <a:srgbClr val="E70000"/>
        </a:accent6>
        <a:hlink>
          <a:srgbClr val="66FF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C Format">
  <a:themeElements>
    <a:clrScheme name="">
      <a:dk1>
        <a:srgbClr val="000000"/>
      </a:dk1>
      <a:lt1>
        <a:srgbClr val="FFFFFF"/>
      </a:lt1>
      <a:dk2>
        <a:srgbClr val="75014F"/>
      </a:dk2>
      <a:lt2>
        <a:srgbClr val="FECA00"/>
      </a:lt2>
      <a:accent1>
        <a:srgbClr val="FECA00"/>
      </a:accent1>
      <a:accent2>
        <a:srgbClr val="5172A1"/>
      </a:accent2>
      <a:accent3>
        <a:srgbClr val="BDAAB2"/>
      </a:accent3>
      <a:accent4>
        <a:srgbClr val="DADADA"/>
      </a:accent4>
      <a:accent5>
        <a:srgbClr val="FEE1AA"/>
      </a:accent5>
      <a:accent6>
        <a:srgbClr val="496791"/>
      </a:accent6>
      <a:hlink>
        <a:srgbClr val="ADAD48"/>
      </a:hlink>
      <a:folHlink>
        <a:srgbClr val="7D888E"/>
      </a:folHlink>
    </a:clrScheme>
    <a:fontScheme name="1_OFC Forma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OFC Format 1">
        <a:dk1>
          <a:srgbClr val="000099"/>
        </a:dk1>
        <a:lt1>
          <a:srgbClr val="FFFFFF"/>
        </a:lt1>
        <a:dk2>
          <a:srgbClr val="000099"/>
        </a:dk2>
        <a:lt2>
          <a:srgbClr val="FAFD00"/>
        </a:lt2>
        <a:accent1>
          <a:srgbClr val="FF6333"/>
        </a:accent1>
        <a:accent2>
          <a:srgbClr val="CC0000"/>
        </a:accent2>
        <a:accent3>
          <a:srgbClr val="AAAACA"/>
        </a:accent3>
        <a:accent4>
          <a:srgbClr val="DADADA"/>
        </a:accent4>
        <a:accent5>
          <a:srgbClr val="FFB7AD"/>
        </a:accent5>
        <a:accent6>
          <a:srgbClr val="B90000"/>
        </a:accent6>
        <a:hlink>
          <a:srgbClr val="B65FF9"/>
        </a:hlink>
        <a:folHlink>
          <a:srgbClr val="00FEFB"/>
        </a:folHlink>
      </a:clrScheme>
      <a:clrMap bg1="dk2" tx1="lt1" bg2="dk1" tx2="lt2" accent1="accent1" accent2="accent2" accent3="accent3" accent4="accent4" accent5="accent5" accent6="accent6" hlink="hlink" folHlink="folHlink"/>
    </a:extraClrScheme>
    <a:extraClrScheme>
      <a:clrScheme name="1_OFC Format 2">
        <a:dk1>
          <a:srgbClr val="000000"/>
        </a:dk1>
        <a:lt1>
          <a:srgbClr val="FFFFFF"/>
        </a:lt1>
        <a:dk2>
          <a:srgbClr val="75014F"/>
        </a:dk2>
        <a:lt2>
          <a:srgbClr val="FECA00"/>
        </a:lt2>
        <a:accent1>
          <a:srgbClr val="FECA00"/>
        </a:accent1>
        <a:accent2>
          <a:srgbClr val="5172A1"/>
        </a:accent2>
        <a:accent3>
          <a:srgbClr val="BDAAB2"/>
        </a:accent3>
        <a:accent4>
          <a:srgbClr val="DADADA"/>
        </a:accent4>
        <a:accent5>
          <a:srgbClr val="FEE1AA"/>
        </a:accent5>
        <a:accent6>
          <a:srgbClr val="496791"/>
        </a:accent6>
        <a:hlink>
          <a:srgbClr val="75014F"/>
        </a:hlink>
        <a:folHlink>
          <a:srgbClr val="7D888E"/>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4">
      <a:dk1>
        <a:srgbClr val="000000"/>
      </a:dk1>
      <a:lt1>
        <a:srgbClr val="FFFFFF"/>
      </a:lt1>
      <a:dk2>
        <a:srgbClr val="006A71"/>
      </a:dk2>
      <a:lt2>
        <a:srgbClr val="FFFF00"/>
      </a:lt2>
      <a:accent1>
        <a:srgbClr val="99FFCC"/>
      </a:accent1>
      <a:accent2>
        <a:srgbClr val="FF0000"/>
      </a:accent2>
      <a:accent3>
        <a:srgbClr val="AAB9BB"/>
      </a:accent3>
      <a:accent4>
        <a:srgbClr val="DADADA"/>
      </a:accent4>
      <a:accent5>
        <a:srgbClr val="CAFFE2"/>
      </a:accent5>
      <a:accent6>
        <a:srgbClr val="E70000"/>
      </a:accent6>
      <a:hlink>
        <a:srgbClr val="66FFFF"/>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6A71"/>
        </a:lt1>
        <a:dk2>
          <a:srgbClr val="FFFF00"/>
        </a:dk2>
        <a:lt2>
          <a:srgbClr val="808080"/>
        </a:lt2>
        <a:accent1>
          <a:srgbClr val="99FFCC"/>
        </a:accent1>
        <a:accent2>
          <a:srgbClr val="FF0000"/>
        </a:accent2>
        <a:accent3>
          <a:srgbClr val="AAB9BB"/>
        </a:accent3>
        <a:accent4>
          <a:srgbClr val="000000"/>
        </a:accent4>
        <a:accent5>
          <a:srgbClr val="CAFFE2"/>
        </a:accent5>
        <a:accent6>
          <a:srgbClr val="E70000"/>
        </a:accent6>
        <a:hlink>
          <a:srgbClr val="66FFFF"/>
        </a:hlink>
        <a:folHlink>
          <a:srgbClr val="FF99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6A71"/>
        </a:dk2>
        <a:lt2>
          <a:srgbClr val="FFFF00"/>
        </a:lt2>
        <a:accent1>
          <a:srgbClr val="99FFCC"/>
        </a:accent1>
        <a:accent2>
          <a:srgbClr val="FF0000"/>
        </a:accent2>
        <a:accent3>
          <a:srgbClr val="AAB9BB"/>
        </a:accent3>
        <a:accent4>
          <a:srgbClr val="DADADA"/>
        </a:accent4>
        <a:accent5>
          <a:srgbClr val="CAFFE2"/>
        </a:accent5>
        <a:accent6>
          <a:srgbClr val="E70000"/>
        </a:accent6>
        <a:hlink>
          <a:srgbClr val="66FF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etrospect">
  <a:themeElements>
    <a:clrScheme name="Custom 1">
      <a:dk1>
        <a:srgbClr val="000000"/>
      </a:dk1>
      <a:lt1>
        <a:sysClr val="window" lastClr="FFFFFF"/>
      </a:lt1>
      <a:dk2>
        <a:srgbClr val="3F3F3F"/>
      </a:dk2>
      <a:lt2>
        <a:srgbClr val="3F3F3F"/>
      </a:lt2>
      <a:accent1>
        <a:srgbClr val="7030A0"/>
      </a:accent1>
      <a:accent2>
        <a:srgbClr val="00B05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Default Design 14">
      <a:dk1>
        <a:srgbClr val="000000"/>
      </a:dk1>
      <a:lt1>
        <a:srgbClr val="FFFFFF"/>
      </a:lt1>
      <a:dk2>
        <a:srgbClr val="006A71"/>
      </a:dk2>
      <a:lt2>
        <a:srgbClr val="FFFF00"/>
      </a:lt2>
      <a:accent1>
        <a:srgbClr val="99FFCC"/>
      </a:accent1>
      <a:accent2>
        <a:srgbClr val="FF0000"/>
      </a:accent2>
      <a:accent3>
        <a:srgbClr val="AAB9BB"/>
      </a:accent3>
      <a:accent4>
        <a:srgbClr val="DADADA"/>
      </a:accent4>
      <a:accent5>
        <a:srgbClr val="CAFFE2"/>
      </a:accent5>
      <a:accent6>
        <a:srgbClr val="E70000"/>
      </a:accent6>
      <a:hlink>
        <a:srgbClr val="66FFFF"/>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6A71"/>
        </a:lt1>
        <a:dk2>
          <a:srgbClr val="FFFF00"/>
        </a:dk2>
        <a:lt2>
          <a:srgbClr val="808080"/>
        </a:lt2>
        <a:accent1>
          <a:srgbClr val="99FFCC"/>
        </a:accent1>
        <a:accent2>
          <a:srgbClr val="FF0000"/>
        </a:accent2>
        <a:accent3>
          <a:srgbClr val="AAB9BB"/>
        </a:accent3>
        <a:accent4>
          <a:srgbClr val="000000"/>
        </a:accent4>
        <a:accent5>
          <a:srgbClr val="CAFFE2"/>
        </a:accent5>
        <a:accent6>
          <a:srgbClr val="E70000"/>
        </a:accent6>
        <a:hlink>
          <a:srgbClr val="66FFFF"/>
        </a:hlink>
        <a:folHlink>
          <a:srgbClr val="FF99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6A71"/>
        </a:dk2>
        <a:lt2>
          <a:srgbClr val="FFFF00"/>
        </a:lt2>
        <a:accent1>
          <a:srgbClr val="99FFCC"/>
        </a:accent1>
        <a:accent2>
          <a:srgbClr val="FF0000"/>
        </a:accent2>
        <a:accent3>
          <a:srgbClr val="AAB9BB"/>
        </a:accent3>
        <a:accent4>
          <a:srgbClr val="DADADA"/>
        </a:accent4>
        <a:accent5>
          <a:srgbClr val="CAFFE2"/>
        </a:accent5>
        <a:accent6>
          <a:srgbClr val="E70000"/>
        </a:accent6>
        <a:hlink>
          <a:srgbClr val="66FF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Rush-Trivedi">
  <a:themeElements>
    <a:clrScheme name="Rush-Trivedi 9">
      <a:dk1>
        <a:srgbClr val="000000"/>
      </a:dk1>
      <a:lt1>
        <a:srgbClr val="FFFFFF"/>
      </a:lt1>
      <a:dk2>
        <a:srgbClr val="0066FF"/>
      </a:dk2>
      <a:lt2>
        <a:srgbClr val="FFFF00"/>
      </a:lt2>
      <a:accent1>
        <a:srgbClr val="FF9900"/>
      </a:accent1>
      <a:accent2>
        <a:srgbClr val="00FFFF"/>
      </a:accent2>
      <a:accent3>
        <a:srgbClr val="AAB8FF"/>
      </a:accent3>
      <a:accent4>
        <a:srgbClr val="DADADA"/>
      </a:accent4>
      <a:accent5>
        <a:srgbClr val="FFCAAA"/>
      </a:accent5>
      <a:accent6>
        <a:srgbClr val="00E7E7"/>
      </a:accent6>
      <a:hlink>
        <a:srgbClr val="FF0000"/>
      </a:hlink>
      <a:folHlink>
        <a:srgbClr val="969696"/>
      </a:folHlink>
    </a:clrScheme>
    <a:fontScheme name="Rush-Trived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sh-Trived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ush-Trived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ush-Trived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ush-Trived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ush-Trived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ush-Trived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ush-Trived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ush-Trivedi 8">
        <a:dk1>
          <a:srgbClr val="000000"/>
        </a:dk1>
        <a:lt1>
          <a:srgbClr val="FFFFFF"/>
        </a:lt1>
        <a:dk2>
          <a:srgbClr val="0099FF"/>
        </a:dk2>
        <a:lt2>
          <a:srgbClr val="FFFF00"/>
        </a:lt2>
        <a:accent1>
          <a:srgbClr val="FF9900"/>
        </a:accent1>
        <a:accent2>
          <a:srgbClr val="00FFFF"/>
        </a:accent2>
        <a:accent3>
          <a:srgbClr val="AAC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ush-Trivedi 9">
        <a:dk1>
          <a:srgbClr val="000000"/>
        </a:dk1>
        <a:lt1>
          <a:srgbClr val="FFFFFF"/>
        </a:lt1>
        <a:dk2>
          <a:srgbClr val="0066FF"/>
        </a:dk2>
        <a:lt2>
          <a:srgbClr val="FFFF00"/>
        </a:lt2>
        <a:accent1>
          <a:srgbClr val="FF9900"/>
        </a:accent1>
        <a:accent2>
          <a:srgbClr val="00FFFF"/>
        </a:accent2>
        <a:accent3>
          <a:srgbClr val="AAB8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4">
      <a:dk1>
        <a:srgbClr val="000000"/>
      </a:dk1>
      <a:lt1>
        <a:srgbClr val="FFFFFF"/>
      </a:lt1>
      <a:dk2>
        <a:srgbClr val="006A71"/>
      </a:dk2>
      <a:lt2>
        <a:srgbClr val="FFFF00"/>
      </a:lt2>
      <a:accent1>
        <a:srgbClr val="99FFCC"/>
      </a:accent1>
      <a:accent2>
        <a:srgbClr val="FF0000"/>
      </a:accent2>
      <a:accent3>
        <a:srgbClr val="AAB9BB"/>
      </a:accent3>
      <a:accent4>
        <a:srgbClr val="DADADA"/>
      </a:accent4>
      <a:accent5>
        <a:srgbClr val="CAFFE2"/>
      </a:accent5>
      <a:accent6>
        <a:srgbClr val="E70000"/>
      </a:accent6>
      <a:hlink>
        <a:srgbClr val="66FFFF"/>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6A71"/>
        </a:lt1>
        <a:dk2>
          <a:srgbClr val="FFFF00"/>
        </a:dk2>
        <a:lt2>
          <a:srgbClr val="808080"/>
        </a:lt2>
        <a:accent1>
          <a:srgbClr val="99FFCC"/>
        </a:accent1>
        <a:accent2>
          <a:srgbClr val="FF0000"/>
        </a:accent2>
        <a:accent3>
          <a:srgbClr val="AAB9BB"/>
        </a:accent3>
        <a:accent4>
          <a:srgbClr val="000000"/>
        </a:accent4>
        <a:accent5>
          <a:srgbClr val="CAFFE2"/>
        </a:accent5>
        <a:accent6>
          <a:srgbClr val="E70000"/>
        </a:accent6>
        <a:hlink>
          <a:srgbClr val="66FFFF"/>
        </a:hlink>
        <a:folHlink>
          <a:srgbClr val="FF99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6A71"/>
        </a:dk2>
        <a:lt2>
          <a:srgbClr val="FFFF00"/>
        </a:lt2>
        <a:accent1>
          <a:srgbClr val="99FFCC"/>
        </a:accent1>
        <a:accent2>
          <a:srgbClr val="FF0000"/>
        </a:accent2>
        <a:accent3>
          <a:srgbClr val="AAB9BB"/>
        </a:accent3>
        <a:accent4>
          <a:srgbClr val="DADADA"/>
        </a:accent4>
        <a:accent5>
          <a:srgbClr val="CAFFE2"/>
        </a:accent5>
        <a:accent6>
          <a:srgbClr val="E70000"/>
        </a:accent6>
        <a:hlink>
          <a:srgbClr val="66FF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vs6_presentation_starter_pack</Template>
  <TotalTime>973</TotalTime>
  <Words>3271</Words>
  <Application>Microsoft Office PowerPoint</Application>
  <PresentationFormat>On-screen Show (4:3)</PresentationFormat>
  <Paragraphs>520</Paragraphs>
  <Slides>60</Slides>
  <Notes>24</Notes>
  <HiddenSlides>0</HiddenSlides>
  <MMClips>0</MMClips>
  <ScaleCrop>false</ScaleCrop>
  <HeadingPairs>
    <vt:vector size="8" baseType="variant">
      <vt:variant>
        <vt:lpstr>Theme</vt:lpstr>
      </vt:variant>
      <vt:variant>
        <vt:i4>11</vt:i4>
      </vt:variant>
      <vt:variant>
        <vt:lpstr>Links</vt:lpstr>
      </vt:variant>
      <vt:variant>
        <vt:i4>2</vt:i4>
      </vt:variant>
      <vt:variant>
        <vt:lpstr>Embedded OLE Servers</vt:lpstr>
      </vt:variant>
      <vt:variant>
        <vt:i4>3</vt:i4>
      </vt:variant>
      <vt:variant>
        <vt:lpstr>Slide Titles</vt:lpstr>
      </vt:variant>
      <vt:variant>
        <vt:i4>60</vt:i4>
      </vt:variant>
    </vt:vector>
  </HeadingPairs>
  <TitlesOfParts>
    <vt:vector size="76" baseType="lpstr">
      <vt:lpstr>vs6_presentation_starter_pack</vt:lpstr>
      <vt:lpstr>Default Design</vt:lpstr>
      <vt:lpstr>Retrospect</vt:lpstr>
      <vt:lpstr>Office Theme</vt:lpstr>
      <vt:lpstr>1_Default Design</vt:lpstr>
      <vt:lpstr>Rush-Trivedi</vt:lpstr>
      <vt:lpstr>2_Default Design</vt:lpstr>
      <vt:lpstr>3_Office Theme</vt:lpstr>
      <vt:lpstr>4_Office Theme</vt:lpstr>
      <vt:lpstr>3_Default Design</vt:lpstr>
      <vt:lpstr>1_OFC Format</vt:lpstr>
      <vt:lpstr>???</vt:lpstr>
      <vt:lpstr>???</vt:lpstr>
      <vt:lpstr>Clip</vt:lpstr>
      <vt:lpstr>Chart</vt:lpstr>
      <vt:lpstr>Visio</vt:lpstr>
      <vt:lpstr>UT Southwestern - VitalSign6 with  Healthcare Services of North Texas</vt:lpstr>
      <vt:lpstr>Agenda</vt:lpstr>
      <vt:lpstr>UT Southwestern Overview</vt:lpstr>
      <vt:lpstr>UT Southwestern Medical Center: Areas of Focus in the Waiver </vt:lpstr>
      <vt:lpstr>Overview of VitalSign6: Making Screening for Depression the Sixth Vital Sign </vt:lpstr>
      <vt:lpstr>VitalSign6 Screening Data – TOTAL  (Total, Positive, Negative) August 21, 2014 – May 20, 2015</vt:lpstr>
      <vt:lpstr>Prevalence of psychiatric disorders in  low-income primary care patients</vt:lpstr>
      <vt:lpstr>Major Depressive Disorder (MDD) Is Still Largely Untreated</vt:lpstr>
      <vt:lpstr>Why VitalSign6 </vt:lpstr>
      <vt:lpstr>STAR</vt:lpstr>
      <vt:lpstr>STAR*D: Treatment Algorithm</vt:lpstr>
      <vt:lpstr>Measurement-Based Care in STAR*D Citalopram Treatment of Depression</vt:lpstr>
      <vt:lpstr>Similar Outcomes in Primary and Psychiatric Care Settings</vt:lpstr>
      <vt:lpstr>STAR*D Clinical Study Results Remission Rates:  Combination vs Monotherapy</vt:lpstr>
      <vt:lpstr>Remissiona Rates (L-1) By Number of GMCsb</vt:lpstr>
      <vt:lpstr>STAR*D Clinical Study Results Relapse Rates (QIDS-SR16 11)</vt:lpstr>
      <vt:lpstr>Relapsea Rates (L-1 Follow-up) by Number of GMCsb</vt:lpstr>
      <vt:lpstr>Why is it important to screen for depression?</vt:lpstr>
      <vt:lpstr>Depression and Diabetes</vt:lpstr>
      <vt:lpstr>Glitazones and Depression</vt:lpstr>
      <vt:lpstr> Complex Relationship Between Chronic Medical Illness and Depression</vt:lpstr>
      <vt:lpstr>Spectrum of Symptoms in Depression</vt:lpstr>
      <vt:lpstr>Depression as a Chronic Disease</vt:lpstr>
      <vt:lpstr>Measurement-Based Care (MBC)</vt:lpstr>
      <vt:lpstr>Patient Health Questionnaire-9 (PHQ-9) Symptom Checklist</vt:lpstr>
      <vt:lpstr>FIBSER—Burden Item</vt:lpstr>
      <vt:lpstr>Patient Adherence Questionnaire-9</vt:lpstr>
      <vt:lpstr>Aligning Healthcare Initiatives</vt:lpstr>
      <vt:lpstr>Meaningful Use and Measurement-Based Care </vt:lpstr>
      <vt:lpstr>APA Guideline Recommendations for Treating Adults With Major Depressive Disorder</vt:lpstr>
      <vt:lpstr>PowerPoint Presentation</vt:lpstr>
      <vt:lpstr>The VS6 Application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VitalSign6 Outcomes Data</vt:lpstr>
      <vt:lpstr>VitalSign6 Screening Data – TOTAL  (Total, Positive, Negative) August 21, 2014 – May 20, 2015</vt:lpstr>
      <vt:lpstr>Screening Data by Months (Total, Positive, Negative, MDD Confirmed) August 21, 2014 – May 20, 2015</vt:lpstr>
      <vt:lpstr>PowerPoint Presentation</vt:lpstr>
      <vt:lpstr>PHQ 9 Score Changes for Patients in Measurement Based Treatment August 21, 2014 – May 20, 2015</vt:lpstr>
      <vt:lpstr>Measurement Based Care for those the VitalsSign6 Clinics</vt:lpstr>
      <vt:lpstr>Improvement and remission in patients using Measurement Based Care August 21, 2014 – May 20, 2015</vt:lpstr>
      <vt:lpstr>Clinic Impact</vt:lpstr>
      <vt:lpstr>HSNT Stats as of May 2015</vt:lpstr>
      <vt:lpstr>Healthcare Clinics of North Texas Total Number of Patients Screened</vt:lpstr>
      <vt:lpstr>HSNT:  PHQ 9 Score Changes for Patients in Measurement Based Treatment August 21, 2014 – May 20, 2015</vt:lpstr>
      <vt:lpstr>HSNT: Improvement and Remission in patients using Measurement Based Care August 21, 2014 – May 20, 2015</vt:lpstr>
      <vt:lpstr>VitalSign6</vt:lpstr>
      <vt:lpstr>Healthcare Services of North Texas Who are we.</vt:lpstr>
      <vt:lpstr>Why VS6 works at HSNT</vt:lpstr>
      <vt:lpstr>What was “easy” and “not so easy” about implementing VS6</vt:lpstr>
      <vt:lpstr>Patient Story </vt:lpstr>
      <vt:lpstr>Patient Stories Cont.</vt:lpstr>
      <vt:lpstr>Key Next Steps Madhukar H. Trivedi, MD</vt:lpstr>
    </vt:vector>
  </TitlesOfParts>
  <Company>UT Southwestern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 Southwestern</dc:creator>
  <cp:lastModifiedBy>Charles Hill</cp:lastModifiedBy>
  <cp:revision>63</cp:revision>
  <cp:lastPrinted>2015-05-25T17:55:01Z</cp:lastPrinted>
  <dcterms:created xsi:type="dcterms:W3CDTF">2015-05-12T16:28:36Z</dcterms:created>
  <dcterms:modified xsi:type="dcterms:W3CDTF">2015-06-12T13:21:06Z</dcterms:modified>
</cp:coreProperties>
</file>